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8"/>
    <p:sldId id="257" r:id="rId69"/>
    <p:sldId id="258" r:id="rId70"/>
    <p:sldId id="259"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 id="272" r:id="rId84"/>
    <p:sldId id="273" r:id="rId85"/>
    <p:sldId id="274" r:id="rId86"/>
    <p:sldId id="275" r:id="rId8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0000000000000000000"/>
      <p:regular r:id="rId10"/>
    </p:embeddedFont>
    <p:embeddedFont>
      <p:font typeface="Raleway Bold" charset="1" panose="00000000000000000000"/>
      <p:regular r:id="rId11"/>
    </p:embeddedFont>
    <p:embeddedFont>
      <p:font typeface="Raleway Italics" charset="1" panose="00000000000000000000"/>
      <p:regular r:id="rId12"/>
    </p:embeddedFont>
    <p:embeddedFont>
      <p:font typeface="Raleway Bold Italics" charset="1" panose="00000000000000000000"/>
      <p:regular r:id="rId13"/>
    </p:embeddedFont>
    <p:embeddedFont>
      <p:font typeface="Raleway Thin" charset="1" panose="00000000000000000000"/>
      <p:regular r:id="rId14"/>
    </p:embeddedFont>
    <p:embeddedFont>
      <p:font typeface="Raleway Thin Italics" charset="1" panose="00000000000000000000"/>
      <p:regular r:id="rId15"/>
    </p:embeddedFont>
    <p:embeddedFont>
      <p:font typeface="Raleway Extra-Light" charset="1" panose="00000000000000000000"/>
      <p:regular r:id="rId16"/>
    </p:embeddedFont>
    <p:embeddedFont>
      <p:font typeface="Raleway Extra-Light Italics" charset="1" panose="00000000000000000000"/>
      <p:regular r:id="rId17"/>
    </p:embeddedFont>
    <p:embeddedFont>
      <p:font typeface="Raleway Light" charset="1" panose="00000000000000000000"/>
      <p:regular r:id="rId18"/>
    </p:embeddedFont>
    <p:embeddedFont>
      <p:font typeface="Raleway Light Italics" charset="1" panose="00000000000000000000"/>
      <p:regular r:id="rId19"/>
    </p:embeddedFont>
    <p:embeddedFont>
      <p:font typeface="Raleway Medium" charset="1" panose="00000000000000000000"/>
      <p:regular r:id="rId20"/>
    </p:embeddedFont>
    <p:embeddedFont>
      <p:font typeface="Raleway Medium Italics" charset="1" panose="00000000000000000000"/>
      <p:regular r:id="rId21"/>
    </p:embeddedFont>
    <p:embeddedFont>
      <p:font typeface="Raleway Semi-Bold" charset="1" panose="00000000000000000000"/>
      <p:regular r:id="rId22"/>
    </p:embeddedFont>
    <p:embeddedFont>
      <p:font typeface="Raleway Semi-Bold Italics" charset="1" panose="00000000000000000000"/>
      <p:regular r:id="rId23"/>
    </p:embeddedFont>
    <p:embeddedFont>
      <p:font typeface="Raleway Ultra-Bold" charset="1" panose="00000000000000000000"/>
      <p:regular r:id="rId24"/>
    </p:embeddedFont>
    <p:embeddedFont>
      <p:font typeface="Raleway Ultra-Bold Italics" charset="1" panose="00000000000000000000"/>
      <p:regular r:id="rId25"/>
    </p:embeddedFont>
    <p:embeddedFont>
      <p:font typeface="Raleway Heavy" charset="1" panose="00000000000000000000"/>
      <p:regular r:id="rId26"/>
    </p:embeddedFont>
    <p:embeddedFont>
      <p:font typeface="Raleway Heavy Italics" charset="1" panose="000000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
      <p:font typeface="Cocomat Pro" charset="1" panose="00000500000000000000"/>
      <p:regular r:id="rId42"/>
    </p:embeddedFont>
    <p:embeddedFont>
      <p:font typeface="Cocomat Pro Bold" charset="1" panose="00000700000000000000"/>
      <p:regular r:id="rId43"/>
    </p:embeddedFont>
    <p:embeddedFont>
      <p:font typeface="Cocomat Pro Italics" charset="1" panose="00000500000000000000"/>
      <p:regular r:id="rId44"/>
    </p:embeddedFont>
    <p:embeddedFont>
      <p:font typeface="Cocomat Pro Bold Italics" charset="1" panose="00000700000000000000"/>
      <p:regular r:id="rId45"/>
    </p:embeddedFont>
    <p:embeddedFont>
      <p:font typeface="Cocomat Pro Thin" charset="1" panose="00000200000000000000"/>
      <p:regular r:id="rId46"/>
    </p:embeddedFont>
    <p:embeddedFont>
      <p:font typeface="Cocomat Pro Thin Italics" charset="1" panose="00000200000000000000"/>
      <p:regular r:id="rId47"/>
    </p:embeddedFont>
    <p:embeddedFont>
      <p:font typeface="Cocomat Pro Heavy" charset="1" panose="00000A00000000000000"/>
      <p:regular r:id="rId48"/>
    </p:embeddedFont>
    <p:embeddedFont>
      <p:font typeface="Cocomat Pro Heavy Italics" charset="1" panose="00000A00000000000000"/>
      <p:regular r:id="rId49"/>
    </p:embeddedFont>
    <p:embeddedFont>
      <p:font typeface="Montserrat" charset="1" panose="00000500000000000000"/>
      <p:regular r:id="rId50"/>
    </p:embeddedFont>
    <p:embeddedFont>
      <p:font typeface="Montserrat Bold" charset="1" panose="00000800000000000000"/>
      <p:regular r:id="rId51"/>
    </p:embeddedFont>
    <p:embeddedFont>
      <p:font typeface="Montserrat Italics" charset="1" panose="00000500000000000000"/>
      <p:regular r:id="rId52"/>
    </p:embeddedFont>
    <p:embeddedFont>
      <p:font typeface="Montserrat Bold Italics" charset="1" panose="00000800000000000000"/>
      <p:regular r:id="rId53"/>
    </p:embeddedFont>
    <p:embeddedFont>
      <p:font typeface="Montserrat Thin" charset="1" panose="00000300000000000000"/>
      <p:regular r:id="rId54"/>
    </p:embeddedFont>
    <p:embeddedFont>
      <p:font typeface="Montserrat Thin Italics" charset="1" panose="00000300000000000000"/>
      <p:regular r:id="rId55"/>
    </p:embeddedFont>
    <p:embeddedFont>
      <p:font typeface="Montserrat Extra-Light" charset="1" panose="00000300000000000000"/>
      <p:regular r:id="rId56"/>
    </p:embeddedFont>
    <p:embeddedFont>
      <p:font typeface="Montserrat Extra-Light Italics" charset="1" panose="00000300000000000000"/>
      <p:regular r:id="rId57"/>
    </p:embeddedFont>
    <p:embeddedFont>
      <p:font typeface="Montserrat Light" charset="1" panose="00000400000000000000"/>
      <p:regular r:id="rId58"/>
    </p:embeddedFont>
    <p:embeddedFont>
      <p:font typeface="Montserrat Light Italics" charset="1" panose="00000400000000000000"/>
      <p:regular r:id="rId59"/>
    </p:embeddedFont>
    <p:embeddedFont>
      <p:font typeface="Montserrat Medium" charset="1" panose="00000600000000000000"/>
      <p:regular r:id="rId60"/>
    </p:embeddedFont>
    <p:embeddedFont>
      <p:font typeface="Montserrat Medium Italics" charset="1" panose="00000600000000000000"/>
      <p:regular r:id="rId61"/>
    </p:embeddedFont>
    <p:embeddedFont>
      <p:font typeface="Montserrat Semi-Bold" charset="1" panose="00000700000000000000"/>
      <p:regular r:id="rId62"/>
    </p:embeddedFont>
    <p:embeddedFont>
      <p:font typeface="Montserrat Semi-Bold Italics" charset="1" panose="00000700000000000000"/>
      <p:regular r:id="rId63"/>
    </p:embeddedFont>
    <p:embeddedFont>
      <p:font typeface="Montserrat Ultra-Bold" charset="1" panose="00000900000000000000"/>
      <p:regular r:id="rId64"/>
    </p:embeddedFont>
    <p:embeddedFont>
      <p:font typeface="Montserrat Ultra-Bold Italics" charset="1" panose="00000900000000000000"/>
      <p:regular r:id="rId65"/>
    </p:embeddedFont>
    <p:embeddedFont>
      <p:font typeface="Montserrat Heavy" charset="1" panose="00000A00000000000000"/>
      <p:regular r:id="rId66"/>
    </p:embeddedFont>
    <p:embeddedFont>
      <p:font typeface="Montserrat Heavy Italics" charset="1" panose="00000A0000000000000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slides/slide1.xml" Type="http://schemas.openxmlformats.org/officeDocument/2006/relationships/slide"/><Relationship Id="rId69" Target="slides/slide2.xml" Type="http://schemas.openxmlformats.org/officeDocument/2006/relationships/slide"/><Relationship Id="rId7" Target="fonts/font7.fntdata" Type="http://schemas.openxmlformats.org/officeDocument/2006/relationships/font"/><Relationship Id="rId70" Target="slides/slide3.xml" Type="http://schemas.openxmlformats.org/officeDocument/2006/relationships/slide"/><Relationship Id="rId71" Target="slides/slide4.xml" Type="http://schemas.openxmlformats.org/officeDocument/2006/relationships/slide"/><Relationship Id="rId72" Target="slides/slide5.xml" Type="http://schemas.openxmlformats.org/officeDocument/2006/relationships/slide"/><Relationship Id="rId73" Target="slides/slide6.xml" Type="http://schemas.openxmlformats.org/officeDocument/2006/relationships/slide"/><Relationship Id="rId74" Target="slides/slide7.xml" Type="http://schemas.openxmlformats.org/officeDocument/2006/relationships/slide"/><Relationship Id="rId75" Target="slides/slide8.xml" Type="http://schemas.openxmlformats.org/officeDocument/2006/relationships/slide"/><Relationship Id="rId76" Target="slides/slide9.xml" Type="http://schemas.openxmlformats.org/officeDocument/2006/relationships/slide"/><Relationship Id="rId77" Target="slides/slide10.xml" Type="http://schemas.openxmlformats.org/officeDocument/2006/relationships/slide"/><Relationship Id="rId78" Target="slides/slide11.xml" Type="http://schemas.openxmlformats.org/officeDocument/2006/relationships/slide"/><Relationship Id="rId79" Target="slides/slide12.xml" Type="http://schemas.openxmlformats.org/officeDocument/2006/relationships/slide"/><Relationship Id="rId8" Target="fonts/font8.fntdata" Type="http://schemas.openxmlformats.org/officeDocument/2006/relationships/font"/><Relationship Id="rId80" Target="slides/slide13.xml" Type="http://schemas.openxmlformats.org/officeDocument/2006/relationships/slide"/><Relationship Id="rId81" Target="slides/slide14.xml" Type="http://schemas.openxmlformats.org/officeDocument/2006/relationships/slide"/><Relationship Id="rId82" Target="slides/slide15.xml" Type="http://schemas.openxmlformats.org/officeDocument/2006/relationships/slide"/><Relationship Id="rId83" Target="slides/slide16.xml" Type="http://schemas.openxmlformats.org/officeDocument/2006/relationships/slide"/><Relationship Id="rId84" Target="slides/slide17.xml" Type="http://schemas.openxmlformats.org/officeDocument/2006/relationships/slide"/><Relationship Id="rId85" Target="slides/slide18.xml" Type="http://schemas.openxmlformats.org/officeDocument/2006/relationships/slide"/><Relationship Id="rId86" Target="slides/slide19.xml" Type="http://schemas.openxmlformats.org/officeDocument/2006/relationships/slide"/><Relationship Id="rId87" Target="slides/slide20.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TextBox 3" id="3"/>
          <p:cNvSpPr txBox="true"/>
          <p:nvPr/>
        </p:nvSpPr>
        <p:spPr>
          <a:xfrm rot="0">
            <a:off x="8920337" y="4862857"/>
            <a:ext cx="7295661" cy="505525"/>
          </a:xfrm>
          <a:prstGeom prst="rect">
            <a:avLst/>
          </a:prstGeom>
        </p:spPr>
        <p:txBody>
          <a:bodyPr anchor="t" rtlCol="false" tIns="0" lIns="0" bIns="0" rIns="0">
            <a:spAutoFit/>
          </a:bodyPr>
          <a:lstStyle/>
          <a:p>
            <a:pPr marL="0" indent="0" lvl="0">
              <a:lnSpc>
                <a:spcPts val="4161"/>
              </a:lnSpc>
              <a:spcBef>
                <a:spcPct val="0"/>
              </a:spcBef>
            </a:pPr>
            <a:r>
              <a:rPr lang="en-US" sz="2972">
                <a:solidFill>
                  <a:srgbClr val="05066D"/>
                </a:solidFill>
                <a:latin typeface="Montserrat Medium Italics"/>
              </a:rPr>
              <a:t>BY CHOY JEE HUNG CALEB P2341475</a:t>
            </a:r>
          </a:p>
        </p:txBody>
      </p:sp>
      <p:sp>
        <p:nvSpPr>
          <p:cNvPr name="TextBox 4" id="4"/>
          <p:cNvSpPr txBox="true"/>
          <p:nvPr/>
        </p:nvSpPr>
        <p:spPr>
          <a:xfrm rot="0">
            <a:off x="8221492" y="2122223"/>
            <a:ext cx="9037808" cy="2505709"/>
          </a:xfrm>
          <a:prstGeom prst="rect">
            <a:avLst/>
          </a:prstGeom>
        </p:spPr>
        <p:txBody>
          <a:bodyPr anchor="t" rtlCol="false" tIns="0" lIns="0" bIns="0" rIns="0">
            <a:spAutoFit/>
          </a:bodyPr>
          <a:lstStyle/>
          <a:p>
            <a:pPr>
              <a:lnSpc>
                <a:spcPts val="9760"/>
              </a:lnSpc>
            </a:pPr>
            <a:r>
              <a:rPr lang="en-US" sz="8000">
                <a:solidFill>
                  <a:srgbClr val="05066D"/>
                </a:solidFill>
                <a:latin typeface="Cocomat Pro Heavy"/>
              </a:rPr>
              <a:t>STUDENT SEGMENTATION</a:t>
            </a:r>
          </a:p>
        </p:txBody>
      </p:sp>
      <p:sp>
        <p:nvSpPr>
          <p:cNvPr name="Freeform 5" id="5"/>
          <p:cNvSpPr/>
          <p:nvPr/>
        </p:nvSpPr>
        <p:spPr>
          <a:xfrm flipH="false" flipV="false" rot="0">
            <a:off x="0" y="6006557"/>
            <a:ext cx="18288000" cy="6906869"/>
          </a:xfrm>
          <a:custGeom>
            <a:avLst/>
            <a:gdLst/>
            <a:ahLst/>
            <a:cxnLst/>
            <a:rect r="r" b="b" t="t" l="l"/>
            <a:pathLst>
              <a:path h="6906869" w="18288000">
                <a:moveTo>
                  <a:pt x="0" y="0"/>
                </a:moveTo>
                <a:lnTo>
                  <a:pt x="18288000" y="0"/>
                </a:lnTo>
                <a:lnTo>
                  <a:pt x="18288000" y="6906869"/>
                </a:lnTo>
                <a:lnTo>
                  <a:pt x="0" y="69068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8765" y="1566079"/>
            <a:ext cx="6127859" cy="8880956"/>
          </a:xfrm>
          <a:custGeom>
            <a:avLst/>
            <a:gdLst/>
            <a:ahLst/>
            <a:cxnLst/>
            <a:rect r="r" b="b" t="t" l="l"/>
            <a:pathLst>
              <a:path h="8880956" w="6127859">
                <a:moveTo>
                  <a:pt x="0" y="0"/>
                </a:moveTo>
                <a:lnTo>
                  <a:pt x="6127859" y="0"/>
                </a:lnTo>
                <a:lnTo>
                  <a:pt x="6127859" y="8880956"/>
                </a:lnTo>
                <a:lnTo>
                  <a:pt x="0" y="8880956"/>
                </a:lnTo>
                <a:lnTo>
                  <a:pt x="0" y="0"/>
                </a:lnTo>
                <a:close/>
              </a:path>
            </a:pathLst>
          </a:custGeom>
          <a:blipFill>
            <a:blip r:embed="rId6"/>
            <a:stretch>
              <a:fillRect l="0" t="0" r="0" b="0"/>
            </a:stretch>
          </a:blipFill>
        </p:spPr>
      </p:sp>
      <p:sp>
        <p:nvSpPr>
          <p:cNvPr name="Freeform 7" id="7"/>
          <p:cNvSpPr/>
          <p:nvPr/>
        </p:nvSpPr>
        <p:spPr>
          <a:xfrm flipH="false" flipV="false" rot="1631825">
            <a:off x="13908257" y="501551"/>
            <a:ext cx="1927763" cy="2129055"/>
          </a:xfrm>
          <a:custGeom>
            <a:avLst/>
            <a:gdLst/>
            <a:ahLst/>
            <a:cxnLst/>
            <a:rect r="r" b="b" t="t" l="l"/>
            <a:pathLst>
              <a:path h="2129055" w="1927763">
                <a:moveTo>
                  <a:pt x="0" y="0"/>
                </a:moveTo>
                <a:lnTo>
                  <a:pt x="1927762" y="0"/>
                </a:lnTo>
                <a:lnTo>
                  <a:pt x="1927762" y="2129056"/>
                </a:lnTo>
                <a:lnTo>
                  <a:pt x="0" y="2129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547" y="2537406"/>
            <a:ext cx="9685400" cy="3704607"/>
          </a:xfrm>
          <a:custGeom>
            <a:avLst/>
            <a:gdLst/>
            <a:ahLst/>
            <a:cxnLst/>
            <a:rect r="r" b="b" t="t" l="l"/>
            <a:pathLst>
              <a:path h="3704607" w="9685400">
                <a:moveTo>
                  <a:pt x="0" y="0"/>
                </a:moveTo>
                <a:lnTo>
                  <a:pt x="9685400" y="0"/>
                </a:lnTo>
                <a:lnTo>
                  <a:pt x="9685400" y="3704607"/>
                </a:lnTo>
                <a:lnTo>
                  <a:pt x="0" y="3704607"/>
                </a:lnTo>
                <a:lnTo>
                  <a:pt x="0" y="0"/>
                </a:lnTo>
                <a:close/>
              </a:path>
            </a:pathLst>
          </a:custGeom>
          <a:blipFill>
            <a:blip r:embed="rId4"/>
            <a:stretch>
              <a:fillRect l="0" t="0" r="0" b="0"/>
            </a:stretch>
          </a:blipFill>
        </p:spPr>
      </p:sp>
      <p:sp>
        <p:nvSpPr>
          <p:cNvPr name="Freeform 4" id="4"/>
          <p:cNvSpPr/>
          <p:nvPr/>
        </p:nvSpPr>
        <p:spPr>
          <a:xfrm flipH="false" flipV="false" rot="0">
            <a:off x="415547" y="6349571"/>
            <a:ext cx="10829676" cy="2908729"/>
          </a:xfrm>
          <a:custGeom>
            <a:avLst/>
            <a:gdLst/>
            <a:ahLst/>
            <a:cxnLst/>
            <a:rect r="r" b="b" t="t" l="l"/>
            <a:pathLst>
              <a:path h="2908729" w="10829676">
                <a:moveTo>
                  <a:pt x="0" y="0"/>
                </a:moveTo>
                <a:lnTo>
                  <a:pt x="10829677" y="0"/>
                </a:lnTo>
                <a:lnTo>
                  <a:pt x="10829677" y="2908729"/>
                </a:lnTo>
                <a:lnTo>
                  <a:pt x="0" y="2908729"/>
                </a:lnTo>
                <a:lnTo>
                  <a:pt x="0" y="0"/>
                </a:lnTo>
                <a:close/>
              </a:path>
            </a:pathLst>
          </a:custGeom>
          <a:blipFill>
            <a:blip r:embed="rId5"/>
            <a:stretch>
              <a:fillRect l="0" t="0" r="0" b="0"/>
            </a:stretch>
          </a:blipFill>
        </p:spPr>
      </p:sp>
      <p:sp>
        <p:nvSpPr>
          <p:cNvPr name="TextBox 5" id="5"/>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Optimal k value</a:t>
            </a:r>
          </a:p>
        </p:txBody>
      </p:sp>
      <p:sp>
        <p:nvSpPr>
          <p:cNvPr name="TextBox 6" id="6"/>
          <p:cNvSpPr txBox="true"/>
          <p:nvPr/>
        </p:nvSpPr>
        <p:spPr>
          <a:xfrm rot="0">
            <a:off x="415547" y="2030094"/>
            <a:ext cx="10092868"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I will now do k-cluster of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1256" y="2347146"/>
            <a:ext cx="3633440" cy="3652691"/>
          </a:xfrm>
          <a:custGeom>
            <a:avLst/>
            <a:gdLst/>
            <a:ahLst/>
            <a:cxnLst/>
            <a:rect r="r" b="b" t="t" l="l"/>
            <a:pathLst>
              <a:path h="3652691" w="3633440">
                <a:moveTo>
                  <a:pt x="0" y="0"/>
                </a:moveTo>
                <a:lnTo>
                  <a:pt x="3633440" y="0"/>
                </a:lnTo>
                <a:lnTo>
                  <a:pt x="3633440" y="3652692"/>
                </a:lnTo>
                <a:lnTo>
                  <a:pt x="0" y="3652692"/>
                </a:lnTo>
                <a:lnTo>
                  <a:pt x="0" y="0"/>
                </a:lnTo>
                <a:close/>
              </a:path>
            </a:pathLst>
          </a:custGeom>
          <a:blipFill>
            <a:blip r:embed="rId4"/>
            <a:stretch>
              <a:fillRect l="0" t="-1130" r="0" b="-1130"/>
            </a:stretch>
          </a:blipFill>
        </p:spPr>
      </p:sp>
      <p:sp>
        <p:nvSpPr>
          <p:cNvPr name="Freeform 4" id="4"/>
          <p:cNvSpPr/>
          <p:nvPr/>
        </p:nvSpPr>
        <p:spPr>
          <a:xfrm flipH="false" flipV="false" rot="0">
            <a:off x="4620615" y="2347146"/>
            <a:ext cx="9046771" cy="3560185"/>
          </a:xfrm>
          <a:custGeom>
            <a:avLst/>
            <a:gdLst/>
            <a:ahLst/>
            <a:cxnLst/>
            <a:rect r="r" b="b" t="t" l="l"/>
            <a:pathLst>
              <a:path h="3560185" w="9046771">
                <a:moveTo>
                  <a:pt x="0" y="0"/>
                </a:moveTo>
                <a:lnTo>
                  <a:pt x="9046770" y="0"/>
                </a:lnTo>
                <a:lnTo>
                  <a:pt x="9046770" y="3560185"/>
                </a:lnTo>
                <a:lnTo>
                  <a:pt x="0" y="3560185"/>
                </a:lnTo>
                <a:lnTo>
                  <a:pt x="0" y="0"/>
                </a:lnTo>
                <a:close/>
              </a:path>
            </a:pathLst>
          </a:custGeom>
          <a:blipFill>
            <a:blip r:embed="rId5"/>
            <a:stretch>
              <a:fillRect l="0" t="0" r="0" b="0"/>
            </a:stretch>
          </a:blipFill>
        </p:spPr>
      </p:sp>
      <p:sp>
        <p:nvSpPr>
          <p:cNvPr name="Freeform 5" id="5"/>
          <p:cNvSpPr/>
          <p:nvPr/>
        </p:nvSpPr>
        <p:spPr>
          <a:xfrm flipH="false" flipV="false" rot="0">
            <a:off x="4620615" y="5999838"/>
            <a:ext cx="5448593" cy="4287162"/>
          </a:xfrm>
          <a:custGeom>
            <a:avLst/>
            <a:gdLst/>
            <a:ahLst/>
            <a:cxnLst/>
            <a:rect r="r" b="b" t="t" l="l"/>
            <a:pathLst>
              <a:path h="4287162" w="5448593">
                <a:moveTo>
                  <a:pt x="0" y="0"/>
                </a:moveTo>
                <a:lnTo>
                  <a:pt x="5448593" y="0"/>
                </a:lnTo>
                <a:lnTo>
                  <a:pt x="5448593" y="4287162"/>
                </a:lnTo>
                <a:lnTo>
                  <a:pt x="0" y="4287162"/>
                </a:lnTo>
                <a:lnTo>
                  <a:pt x="0" y="0"/>
                </a:lnTo>
                <a:close/>
              </a:path>
            </a:pathLst>
          </a:custGeom>
          <a:blipFill>
            <a:blip r:embed="rId6"/>
            <a:stretch>
              <a:fillRect l="0" t="0" r="0" b="0"/>
            </a:stretch>
          </a:blipFill>
        </p:spPr>
      </p:sp>
      <p:sp>
        <p:nvSpPr>
          <p:cNvPr name="TextBox 6" id="6"/>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Visualizing</a:t>
            </a:r>
          </a:p>
        </p:txBody>
      </p:sp>
      <p:sp>
        <p:nvSpPr>
          <p:cNvPr name="TextBox 7" id="7"/>
          <p:cNvSpPr txBox="true"/>
          <p:nvPr/>
        </p:nvSpPr>
        <p:spPr>
          <a:xfrm rot="0">
            <a:off x="211256" y="1839835"/>
            <a:ext cx="3100880"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Age and cluster:</a:t>
            </a:r>
          </a:p>
        </p:txBody>
      </p:sp>
      <p:sp>
        <p:nvSpPr>
          <p:cNvPr name="TextBox 8" id="8"/>
          <p:cNvSpPr txBox="true"/>
          <p:nvPr/>
        </p:nvSpPr>
        <p:spPr>
          <a:xfrm rot="0">
            <a:off x="4581773" y="1839835"/>
            <a:ext cx="3984925"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Score and cluster:</a:t>
            </a:r>
          </a:p>
        </p:txBody>
      </p:sp>
      <p:sp>
        <p:nvSpPr>
          <p:cNvPr name="TextBox 9" id="9"/>
          <p:cNvSpPr txBox="true"/>
          <p:nvPr/>
        </p:nvSpPr>
        <p:spPr>
          <a:xfrm rot="0">
            <a:off x="743816" y="6767474"/>
            <a:ext cx="3529508"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Gender and cluster: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721" y="2134333"/>
            <a:ext cx="6323657" cy="2262121"/>
          </a:xfrm>
          <a:custGeom>
            <a:avLst/>
            <a:gdLst/>
            <a:ahLst/>
            <a:cxnLst/>
            <a:rect r="r" b="b" t="t" l="l"/>
            <a:pathLst>
              <a:path h="2262121" w="6323657">
                <a:moveTo>
                  <a:pt x="0" y="0"/>
                </a:moveTo>
                <a:lnTo>
                  <a:pt x="6323658" y="0"/>
                </a:lnTo>
                <a:lnTo>
                  <a:pt x="6323658" y="2262121"/>
                </a:lnTo>
                <a:lnTo>
                  <a:pt x="0" y="2262121"/>
                </a:lnTo>
                <a:lnTo>
                  <a:pt x="0" y="0"/>
                </a:lnTo>
                <a:close/>
              </a:path>
            </a:pathLst>
          </a:custGeom>
          <a:blipFill>
            <a:blip r:embed="rId4"/>
            <a:stretch>
              <a:fillRect l="0" t="0" r="0" b="0"/>
            </a:stretch>
          </a:blipFill>
        </p:spPr>
      </p:sp>
      <p:sp>
        <p:nvSpPr>
          <p:cNvPr name="Freeform 4" id="4"/>
          <p:cNvSpPr/>
          <p:nvPr/>
        </p:nvSpPr>
        <p:spPr>
          <a:xfrm flipH="false" flipV="false" rot="0">
            <a:off x="306721" y="4434554"/>
            <a:ext cx="5080750" cy="4095067"/>
          </a:xfrm>
          <a:custGeom>
            <a:avLst/>
            <a:gdLst/>
            <a:ahLst/>
            <a:cxnLst/>
            <a:rect r="r" b="b" t="t" l="l"/>
            <a:pathLst>
              <a:path h="4095067" w="5080750">
                <a:moveTo>
                  <a:pt x="0" y="0"/>
                </a:moveTo>
                <a:lnTo>
                  <a:pt x="5080751" y="0"/>
                </a:lnTo>
                <a:lnTo>
                  <a:pt x="5080751" y="4095067"/>
                </a:lnTo>
                <a:lnTo>
                  <a:pt x="0" y="4095067"/>
                </a:lnTo>
                <a:lnTo>
                  <a:pt x="0" y="0"/>
                </a:lnTo>
                <a:close/>
              </a:path>
            </a:pathLst>
          </a:custGeom>
          <a:blipFill>
            <a:blip r:embed="rId5"/>
            <a:stretch>
              <a:fillRect l="0" t="0" r="0" b="0"/>
            </a:stretch>
          </a:blipFill>
        </p:spPr>
      </p:sp>
      <p:sp>
        <p:nvSpPr>
          <p:cNvPr name="Freeform 5" id="5"/>
          <p:cNvSpPr/>
          <p:nvPr/>
        </p:nvSpPr>
        <p:spPr>
          <a:xfrm flipH="false" flipV="false" rot="0">
            <a:off x="12193907" y="2096769"/>
            <a:ext cx="5856313" cy="3549281"/>
          </a:xfrm>
          <a:custGeom>
            <a:avLst/>
            <a:gdLst/>
            <a:ahLst/>
            <a:cxnLst/>
            <a:rect r="r" b="b" t="t" l="l"/>
            <a:pathLst>
              <a:path h="3549281" w="5856313">
                <a:moveTo>
                  <a:pt x="0" y="0"/>
                </a:moveTo>
                <a:lnTo>
                  <a:pt x="5856313" y="0"/>
                </a:lnTo>
                <a:lnTo>
                  <a:pt x="5856313" y="3549281"/>
                </a:lnTo>
                <a:lnTo>
                  <a:pt x="0" y="3549281"/>
                </a:lnTo>
                <a:lnTo>
                  <a:pt x="0" y="0"/>
                </a:lnTo>
                <a:close/>
              </a:path>
            </a:pathLst>
          </a:custGeom>
          <a:blipFill>
            <a:blip r:embed="rId6"/>
            <a:stretch>
              <a:fillRect l="0" t="0" r="0" b="0"/>
            </a:stretch>
          </a:blipFill>
        </p:spPr>
      </p:sp>
      <p:sp>
        <p:nvSpPr>
          <p:cNvPr name="Freeform 6" id="6"/>
          <p:cNvSpPr/>
          <p:nvPr/>
        </p:nvSpPr>
        <p:spPr>
          <a:xfrm flipH="false" flipV="false" rot="0">
            <a:off x="12193907" y="5646050"/>
            <a:ext cx="4774863" cy="3848522"/>
          </a:xfrm>
          <a:custGeom>
            <a:avLst/>
            <a:gdLst/>
            <a:ahLst/>
            <a:cxnLst/>
            <a:rect r="r" b="b" t="t" l="l"/>
            <a:pathLst>
              <a:path h="3848522" w="4774863">
                <a:moveTo>
                  <a:pt x="0" y="0"/>
                </a:moveTo>
                <a:lnTo>
                  <a:pt x="4774862" y="0"/>
                </a:lnTo>
                <a:lnTo>
                  <a:pt x="4774862" y="3848522"/>
                </a:lnTo>
                <a:lnTo>
                  <a:pt x="0" y="3848522"/>
                </a:lnTo>
                <a:lnTo>
                  <a:pt x="0" y="0"/>
                </a:lnTo>
                <a:close/>
              </a:path>
            </a:pathLst>
          </a:custGeom>
          <a:blipFill>
            <a:blip r:embed="rId7"/>
            <a:stretch>
              <a:fillRect l="0" t="0" r="0" b="0"/>
            </a:stretch>
          </a:blipFill>
        </p:spPr>
      </p:sp>
      <p:sp>
        <p:nvSpPr>
          <p:cNvPr name="TextBox 7" id="7"/>
          <p:cNvSpPr txBox="true"/>
          <p:nvPr/>
        </p:nvSpPr>
        <p:spPr>
          <a:xfrm rot="0">
            <a:off x="118838" y="876300"/>
            <a:ext cx="18169162"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Improvements- Dimension Reduce</a:t>
            </a:r>
          </a:p>
        </p:txBody>
      </p:sp>
      <p:sp>
        <p:nvSpPr>
          <p:cNvPr name="TextBox 8" id="8"/>
          <p:cNvSpPr txBox="true"/>
          <p:nvPr/>
        </p:nvSpPr>
        <p:spPr>
          <a:xfrm rot="0">
            <a:off x="5504248" y="4386929"/>
            <a:ext cx="6689659" cy="5614615"/>
          </a:xfrm>
          <a:prstGeom prst="rect">
            <a:avLst/>
          </a:prstGeom>
        </p:spPr>
        <p:txBody>
          <a:bodyPr anchor="t" rtlCol="false" tIns="0" lIns="0" bIns="0" rIns="0">
            <a:spAutoFit/>
          </a:bodyPr>
          <a:lstStyle/>
          <a:p>
            <a:pPr>
              <a:lnSpc>
                <a:spcPts val="2383"/>
              </a:lnSpc>
            </a:pPr>
            <a:r>
              <a:rPr lang="en-US" sz="1702">
                <a:solidFill>
                  <a:srgbClr val="000000"/>
                </a:solidFill>
                <a:latin typeface="Raleway Bold"/>
              </a:rPr>
              <a:t>Explanation:</a:t>
            </a:r>
          </a:p>
          <a:p>
            <a:pPr>
              <a:lnSpc>
                <a:spcPts val="2383"/>
              </a:lnSpc>
            </a:pPr>
            <a:r>
              <a:rPr lang="en-US" sz="1702">
                <a:solidFill>
                  <a:srgbClr val="000000"/>
                </a:solidFill>
                <a:latin typeface="Raleway Bold"/>
              </a:rPr>
              <a:t>The first table indicates the coordinates of each data point after dimensionality reduction and its cluster assignments obtained from two different clustering methods: one unspecified method and K-means clustering.</a:t>
            </a:r>
          </a:p>
          <a:p>
            <a:pPr>
              <a:lnSpc>
                <a:spcPts val="2383"/>
              </a:lnSpc>
            </a:pPr>
            <a:r>
              <a:rPr lang="en-US" sz="1702">
                <a:solidFill>
                  <a:srgbClr val="000000"/>
                </a:solidFill>
                <a:latin typeface="Raleway Bold"/>
              </a:rPr>
              <a:t>The second table provides the mean values of PC1 and PC2 for each cluster identified by K-means clustering.</a:t>
            </a:r>
          </a:p>
          <a:p>
            <a:pPr>
              <a:lnSpc>
                <a:spcPts val="2383"/>
              </a:lnSpc>
            </a:pPr>
          </a:p>
          <a:p>
            <a:pPr>
              <a:lnSpc>
                <a:spcPts val="2383"/>
              </a:lnSpc>
            </a:pPr>
            <a:r>
              <a:rPr lang="en-US" sz="1702">
                <a:solidFill>
                  <a:srgbClr val="000000"/>
                </a:solidFill>
                <a:latin typeface="Raleway Bold"/>
              </a:rPr>
              <a:t>Interpretation:</a:t>
            </a:r>
          </a:p>
          <a:p>
            <a:pPr>
              <a:lnSpc>
                <a:spcPts val="2383"/>
              </a:lnSpc>
            </a:pPr>
            <a:r>
              <a:rPr lang="en-US" sz="1702">
                <a:solidFill>
                  <a:srgbClr val="000000"/>
                </a:solidFill>
                <a:latin typeface="Raleway Bold"/>
              </a:rPr>
              <a:t>The first table gives a snapshot of the data points in the reduced feature space along with their cluster assignments from two different clustering methods.</a:t>
            </a:r>
          </a:p>
          <a:p>
            <a:pPr>
              <a:lnSpc>
                <a:spcPts val="2383"/>
              </a:lnSpc>
            </a:pPr>
            <a:r>
              <a:rPr lang="en-US" sz="1702">
                <a:solidFill>
                  <a:srgbClr val="000000"/>
                </a:solidFill>
                <a:latin typeface="Raleway Bold"/>
              </a:rPr>
              <a:t>The second table provides additional insight into the characteristics of the clusters identified by K-means, showing the average values of PC1 and PC2 for each cluster.</a:t>
            </a:r>
          </a:p>
          <a:p>
            <a:pPr>
              <a:lnSpc>
                <a:spcPts val="2383"/>
              </a:lnSpc>
            </a:pPr>
            <a:r>
              <a:rPr lang="en-US" sz="1702">
                <a:solidFill>
                  <a:srgbClr val="000000"/>
                </a:solidFill>
                <a:latin typeface="Raleway Bold"/>
              </a:rPr>
              <a:t>This information helps in understanding the distribution of data points in the reduced feature space and the characteristics of clusters identified by different clustering methods.</a:t>
            </a:r>
          </a:p>
          <a:p>
            <a:pPr>
              <a:lnSpc>
                <a:spcPts val="238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547" y="2633750"/>
            <a:ext cx="8028563" cy="3033223"/>
          </a:xfrm>
          <a:custGeom>
            <a:avLst/>
            <a:gdLst/>
            <a:ahLst/>
            <a:cxnLst/>
            <a:rect r="r" b="b" t="t" l="l"/>
            <a:pathLst>
              <a:path h="3033223" w="8028563">
                <a:moveTo>
                  <a:pt x="0" y="0"/>
                </a:moveTo>
                <a:lnTo>
                  <a:pt x="8028563" y="0"/>
                </a:lnTo>
                <a:lnTo>
                  <a:pt x="8028563" y="3033223"/>
                </a:lnTo>
                <a:lnTo>
                  <a:pt x="0" y="3033223"/>
                </a:lnTo>
                <a:lnTo>
                  <a:pt x="0" y="0"/>
                </a:lnTo>
                <a:close/>
              </a:path>
            </a:pathLst>
          </a:custGeom>
          <a:blipFill>
            <a:blip r:embed="rId4"/>
            <a:stretch>
              <a:fillRect l="0" t="0" r="0" b="0"/>
            </a:stretch>
          </a:blipFill>
        </p:spPr>
      </p:sp>
      <p:sp>
        <p:nvSpPr>
          <p:cNvPr name="Freeform 4" id="4"/>
          <p:cNvSpPr/>
          <p:nvPr/>
        </p:nvSpPr>
        <p:spPr>
          <a:xfrm flipH="false" flipV="false" rot="0">
            <a:off x="415547" y="5762223"/>
            <a:ext cx="10819002" cy="3051091"/>
          </a:xfrm>
          <a:custGeom>
            <a:avLst/>
            <a:gdLst/>
            <a:ahLst/>
            <a:cxnLst/>
            <a:rect r="r" b="b" t="t" l="l"/>
            <a:pathLst>
              <a:path h="3051091" w="10819002">
                <a:moveTo>
                  <a:pt x="0" y="0"/>
                </a:moveTo>
                <a:lnTo>
                  <a:pt x="10819002" y="0"/>
                </a:lnTo>
                <a:lnTo>
                  <a:pt x="10819002" y="3051091"/>
                </a:lnTo>
                <a:lnTo>
                  <a:pt x="0" y="3051091"/>
                </a:lnTo>
                <a:lnTo>
                  <a:pt x="0" y="0"/>
                </a:lnTo>
                <a:close/>
              </a:path>
            </a:pathLst>
          </a:custGeom>
          <a:blipFill>
            <a:blip r:embed="rId5"/>
            <a:stretch>
              <a:fillRect l="0" t="0" r="0" b="0"/>
            </a:stretch>
          </a:blipFill>
        </p:spPr>
      </p:sp>
      <p:sp>
        <p:nvSpPr>
          <p:cNvPr name="TextBox 5" id="5"/>
          <p:cNvSpPr txBox="true"/>
          <p:nvPr/>
        </p:nvSpPr>
        <p:spPr>
          <a:xfrm rot="0">
            <a:off x="1060767" y="876300"/>
            <a:ext cx="16166466"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Optimal k with PCA</a:t>
            </a:r>
          </a:p>
        </p:txBody>
      </p:sp>
      <p:sp>
        <p:nvSpPr>
          <p:cNvPr name="TextBox 6" id="6"/>
          <p:cNvSpPr txBox="true"/>
          <p:nvPr/>
        </p:nvSpPr>
        <p:spPr>
          <a:xfrm rot="0">
            <a:off x="415547" y="2030094"/>
            <a:ext cx="10092868"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I will now do k-cluster of 3 with the PCA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249" y="2347146"/>
            <a:ext cx="5158751" cy="4165281"/>
          </a:xfrm>
          <a:custGeom>
            <a:avLst/>
            <a:gdLst/>
            <a:ahLst/>
            <a:cxnLst/>
            <a:rect r="r" b="b" t="t" l="l"/>
            <a:pathLst>
              <a:path h="4165281" w="5158751">
                <a:moveTo>
                  <a:pt x="0" y="0"/>
                </a:moveTo>
                <a:lnTo>
                  <a:pt x="5158751" y="0"/>
                </a:lnTo>
                <a:lnTo>
                  <a:pt x="5158751" y="4165282"/>
                </a:lnTo>
                <a:lnTo>
                  <a:pt x="0" y="4165282"/>
                </a:lnTo>
                <a:lnTo>
                  <a:pt x="0" y="0"/>
                </a:lnTo>
                <a:close/>
              </a:path>
            </a:pathLst>
          </a:custGeom>
          <a:blipFill>
            <a:blip r:embed="rId4"/>
            <a:stretch>
              <a:fillRect l="0" t="0" r="0" b="0"/>
            </a:stretch>
          </a:blipFill>
        </p:spPr>
      </p:sp>
      <p:sp>
        <p:nvSpPr>
          <p:cNvPr name="Freeform 4" id="4"/>
          <p:cNvSpPr/>
          <p:nvPr/>
        </p:nvSpPr>
        <p:spPr>
          <a:xfrm flipH="false" flipV="false" rot="0">
            <a:off x="5607000" y="2347146"/>
            <a:ext cx="11752781" cy="3833117"/>
          </a:xfrm>
          <a:custGeom>
            <a:avLst/>
            <a:gdLst/>
            <a:ahLst/>
            <a:cxnLst/>
            <a:rect r="r" b="b" t="t" l="l"/>
            <a:pathLst>
              <a:path h="3833117" w="11752781">
                <a:moveTo>
                  <a:pt x="0" y="0"/>
                </a:moveTo>
                <a:lnTo>
                  <a:pt x="11752781" y="0"/>
                </a:lnTo>
                <a:lnTo>
                  <a:pt x="11752781" y="3833118"/>
                </a:lnTo>
                <a:lnTo>
                  <a:pt x="0" y="3833118"/>
                </a:lnTo>
                <a:lnTo>
                  <a:pt x="0" y="0"/>
                </a:lnTo>
                <a:close/>
              </a:path>
            </a:pathLst>
          </a:custGeom>
          <a:blipFill>
            <a:blip r:embed="rId5"/>
            <a:stretch>
              <a:fillRect l="0" t="0" r="0" b="0"/>
            </a:stretch>
          </a:blipFill>
        </p:spPr>
      </p:sp>
      <p:sp>
        <p:nvSpPr>
          <p:cNvPr name="Freeform 5" id="5"/>
          <p:cNvSpPr/>
          <p:nvPr/>
        </p:nvSpPr>
        <p:spPr>
          <a:xfrm flipH="false" flipV="false" rot="0">
            <a:off x="1621191" y="6439598"/>
            <a:ext cx="5220799" cy="4149400"/>
          </a:xfrm>
          <a:custGeom>
            <a:avLst/>
            <a:gdLst/>
            <a:ahLst/>
            <a:cxnLst/>
            <a:rect r="r" b="b" t="t" l="l"/>
            <a:pathLst>
              <a:path h="4149400" w="5220799">
                <a:moveTo>
                  <a:pt x="0" y="0"/>
                </a:moveTo>
                <a:lnTo>
                  <a:pt x="5220798" y="0"/>
                </a:lnTo>
                <a:lnTo>
                  <a:pt x="5220798" y="4149400"/>
                </a:lnTo>
                <a:lnTo>
                  <a:pt x="0" y="4149400"/>
                </a:lnTo>
                <a:lnTo>
                  <a:pt x="0" y="0"/>
                </a:lnTo>
                <a:close/>
              </a:path>
            </a:pathLst>
          </a:custGeom>
          <a:blipFill>
            <a:blip r:embed="rId6"/>
            <a:stretch>
              <a:fillRect l="0" t="0" r="0" b="0"/>
            </a:stretch>
          </a:blipFill>
        </p:spPr>
      </p:sp>
      <p:sp>
        <p:nvSpPr>
          <p:cNvPr name="TextBox 6" id="6"/>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Visualizing</a:t>
            </a:r>
          </a:p>
        </p:txBody>
      </p:sp>
      <p:sp>
        <p:nvSpPr>
          <p:cNvPr name="TextBox 7" id="7"/>
          <p:cNvSpPr txBox="true"/>
          <p:nvPr/>
        </p:nvSpPr>
        <p:spPr>
          <a:xfrm rot="0">
            <a:off x="448249" y="1839835"/>
            <a:ext cx="3100880"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Age and cluster:</a:t>
            </a:r>
          </a:p>
        </p:txBody>
      </p:sp>
      <p:sp>
        <p:nvSpPr>
          <p:cNvPr name="TextBox 8" id="8"/>
          <p:cNvSpPr txBox="true"/>
          <p:nvPr/>
        </p:nvSpPr>
        <p:spPr>
          <a:xfrm rot="0">
            <a:off x="5840866" y="1839835"/>
            <a:ext cx="3984925"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Score and cluster:</a:t>
            </a:r>
          </a:p>
        </p:txBody>
      </p:sp>
      <p:sp>
        <p:nvSpPr>
          <p:cNvPr name="TextBox 9" id="9"/>
          <p:cNvSpPr txBox="true"/>
          <p:nvPr/>
        </p:nvSpPr>
        <p:spPr>
          <a:xfrm rot="0">
            <a:off x="241753" y="6445753"/>
            <a:ext cx="1573894" cy="15360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Gender and cluster:</a:t>
            </a:r>
          </a:p>
        </p:txBody>
      </p:sp>
      <p:sp>
        <p:nvSpPr>
          <p:cNvPr name="TextBox 10" id="10"/>
          <p:cNvSpPr txBox="true"/>
          <p:nvPr/>
        </p:nvSpPr>
        <p:spPr>
          <a:xfrm rot="0">
            <a:off x="6841989" y="6123114"/>
            <a:ext cx="3717032"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0: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13-15</a:t>
            </a:r>
          </a:p>
          <a:p>
            <a:pPr>
              <a:lnSpc>
                <a:spcPts val="3362"/>
              </a:lnSpc>
            </a:pPr>
            <a:r>
              <a:rPr lang="en-US" sz="2402">
                <a:solidFill>
                  <a:srgbClr val="000000"/>
                </a:solidFill>
                <a:latin typeface="Raleway Bold"/>
              </a:rPr>
              <a:t>- English score of 69-89 with a median of 79</a:t>
            </a:r>
          </a:p>
          <a:p>
            <a:pPr>
              <a:lnSpc>
                <a:spcPts val="3362"/>
              </a:lnSpc>
            </a:pPr>
            <a:r>
              <a:rPr lang="en-US" sz="2402">
                <a:solidFill>
                  <a:srgbClr val="000000"/>
                </a:solidFill>
                <a:latin typeface="Raleway Bold"/>
              </a:rPr>
              <a:t>- Math score of 61-74 with a median of 66</a:t>
            </a:r>
          </a:p>
          <a:p>
            <a:pPr>
              <a:lnSpc>
                <a:spcPts val="3362"/>
              </a:lnSpc>
            </a:pPr>
            <a:r>
              <a:rPr lang="en-US" sz="2402">
                <a:solidFill>
                  <a:srgbClr val="000000"/>
                </a:solidFill>
                <a:latin typeface="Raleway Bold"/>
              </a:rPr>
              <a:t>- Science score of 77-92 with a median of 86</a:t>
            </a:r>
          </a:p>
          <a:p>
            <a:pPr>
              <a:lnSpc>
                <a:spcPts val="3362"/>
              </a:lnSpc>
              <a:spcBef>
                <a:spcPct val="0"/>
              </a:spcBef>
            </a:pPr>
          </a:p>
        </p:txBody>
      </p:sp>
      <p:sp>
        <p:nvSpPr>
          <p:cNvPr name="TextBox 11" id="11"/>
          <p:cNvSpPr txBox="true"/>
          <p:nvPr/>
        </p:nvSpPr>
        <p:spPr>
          <a:xfrm rot="0">
            <a:off x="10559022" y="6123114"/>
            <a:ext cx="3717032"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1: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15-17 </a:t>
            </a:r>
          </a:p>
          <a:p>
            <a:pPr>
              <a:lnSpc>
                <a:spcPts val="3362"/>
              </a:lnSpc>
            </a:pPr>
            <a:r>
              <a:rPr lang="en-US" sz="2402">
                <a:solidFill>
                  <a:srgbClr val="000000"/>
                </a:solidFill>
                <a:latin typeface="Raleway Bold"/>
              </a:rPr>
              <a:t>- English score of 76-92 with a median of 84</a:t>
            </a:r>
          </a:p>
          <a:p>
            <a:pPr>
              <a:lnSpc>
                <a:spcPts val="3362"/>
              </a:lnSpc>
            </a:pPr>
            <a:r>
              <a:rPr lang="en-US" sz="2402">
                <a:solidFill>
                  <a:srgbClr val="000000"/>
                </a:solidFill>
                <a:latin typeface="Raleway Bold"/>
              </a:rPr>
              <a:t>- Math score of 67-85 with a median of 76</a:t>
            </a:r>
          </a:p>
          <a:p>
            <a:pPr>
              <a:lnSpc>
                <a:spcPts val="3362"/>
              </a:lnSpc>
            </a:pPr>
            <a:r>
              <a:rPr lang="en-US" sz="2402">
                <a:solidFill>
                  <a:srgbClr val="000000"/>
                </a:solidFill>
                <a:latin typeface="Raleway Bold"/>
              </a:rPr>
              <a:t>- Science score of 59-72 with a median of 63</a:t>
            </a:r>
          </a:p>
          <a:p>
            <a:pPr>
              <a:lnSpc>
                <a:spcPts val="3362"/>
              </a:lnSpc>
              <a:spcBef>
                <a:spcPct val="0"/>
              </a:spcBef>
            </a:pPr>
          </a:p>
        </p:txBody>
      </p:sp>
      <p:sp>
        <p:nvSpPr>
          <p:cNvPr name="TextBox 12" id="12"/>
          <p:cNvSpPr txBox="true"/>
          <p:nvPr/>
        </p:nvSpPr>
        <p:spPr>
          <a:xfrm rot="0">
            <a:off x="14276054" y="6123114"/>
            <a:ext cx="3717032"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2: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13-17</a:t>
            </a:r>
          </a:p>
          <a:p>
            <a:pPr>
              <a:lnSpc>
                <a:spcPts val="3362"/>
              </a:lnSpc>
            </a:pPr>
            <a:r>
              <a:rPr lang="en-US" sz="2402">
                <a:solidFill>
                  <a:srgbClr val="000000"/>
                </a:solidFill>
                <a:latin typeface="Raleway Bold"/>
              </a:rPr>
              <a:t>- English score of 59-71 with a median of 64</a:t>
            </a:r>
          </a:p>
          <a:p>
            <a:pPr>
              <a:lnSpc>
                <a:spcPts val="3362"/>
              </a:lnSpc>
            </a:pPr>
            <a:r>
              <a:rPr lang="en-US" sz="2402">
                <a:solidFill>
                  <a:srgbClr val="000000"/>
                </a:solidFill>
                <a:latin typeface="Raleway Bold"/>
              </a:rPr>
              <a:t>- Math score of 80-94 with a median of 87</a:t>
            </a:r>
          </a:p>
          <a:p>
            <a:pPr>
              <a:lnSpc>
                <a:spcPts val="3362"/>
              </a:lnSpc>
            </a:pPr>
            <a:r>
              <a:rPr lang="en-US" sz="2402">
                <a:solidFill>
                  <a:srgbClr val="000000"/>
                </a:solidFill>
                <a:latin typeface="Raleway Bold"/>
              </a:rPr>
              <a:t>- Science score of 69-89 with a median of 80</a:t>
            </a:r>
          </a:p>
          <a:p>
            <a:pPr>
              <a:lnSpc>
                <a:spcPts val="336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767" y="3783276"/>
            <a:ext cx="7366164" cy="5863082"/>
          </a:xfrm>
          <a:custGeom>
            <a:avLst/>
            <a:gdLst/>
            <a:ahLst/>
            <a:cxnLst/>
            <a:rect r="r" b="b" t="t" l="l"/>
            <a:pathLst>
              <a:path h="5863082" w="7366164">
                <a:moveTo>
                  <a:pt x="0" y="0"/>
                </a:moveTo>
                <a:lnTo>
                  <a:pt x="7366163" y="0"/>
                </a:lnTo>
                <a:lnTo>
                  <a:pt x="7366163" y="5863082"/>
                </a:lnTo>
                <a:lnTo>
                  <a:pt x="0" y="5863082"/>
                </a:lnTo>
                <a:lnTo>
                  <a:pt x="0" y="0"/>
                </a:lnTo>
                <a:close/>
              </a:path>
            </a:pathLst>
          </a:custGeom>
          <a:blipFill>
            <a:blip r:embed="rId4"/>
            <a:stretch>
              <a:fillRect l="0" t="0" r="0" b="0"/>
            </a:stretch>
          </a:blipFill>
        </p:spPr>
      </p:sp>
      <p:sp>
        <p:nvSpPr>
          <p:cNvPr name="Freeform 4" id="4"/>
          <p:cNvSpPr/>
          <p:nvPr/>
        </p:nvSpPr>
        <p:spPr>
          <a:xfrm flipH="false" flipV="false" rot="0">
            <a:off x="8441158" y="3944939"/>
            <a:ext cx="8950576" cy="1912623"/>
          </a:xfrm>
          <a:custGeom>
            <a:avLst/>
            <a:gdLst/>
            <a:ahLst/>
            <a:cxnLst/>
            <a:rect r="r" b="b" t="t" l="l"/>
            <a:pathLst>
              <a:path h="1912623" w="8950576">
                <a:moveTo>
                  <a:pt x="0" y="0"/>
                </a:moveTo>
                <a:lnTo>
                  <a:pt x="8950576" y="0"/>
                </a:lnTo>
                <a:lnTo>
                  <a:pt x="8950576" y="1912623"/>
                </a:lnTo>
                <a:lnTo>
                  <a:pt x="0" y="1912623"/>
                </a:lnTo>
                <a:lnTo>
                  <a:pt x="0" y="0"/>
                </a:lnTo>
                <a:close/>
              </a:path>
            </a:pathLst>
          </a:custGeom>
          <a:blipFill>
            <a:blip r:embed="rId5"/>
            <a:stretch>
              <a:fillRect l="0" t="0" r="0" b="0"/>
            </a:stretch>
          </a:blipFill>
        </p:spPr>
      </p:sp>
      <p:sp>
        <p:nvSpPr>
          <p:cNvPr name="TextBox 5" id="5"/>
          <p:cNvSpPr txBox="true"/>
          <p:nvPr/>
        </p:nvSpPr>
        <p:spPr>
          <a:xfrm rot="0">
            <a:off x="1060767" y="876300"/>
            <a:ext cx="16166466" cy="246633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GMM clusteringOptimal k with PCA</a:t>
            </a:r>
          </a:p>
        </p:txBody>
      </p:sp>
      <p:sp>
        <p:nvSpPr>
          <p:cNvPr name="TextBox 6" id="6"/>
          <p:cNvSpPr txBox="true"/>
          <p:nvPr/>
        </p:nvSpPr>
        <p:spPr>
          <a:xfrm rot="0">
            <a:off x="1028700" y="3275964"/>
            <a:ext cx="11887746"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I will now do k-cluster of 3 with GMM clustering and PCA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724" y="2347146"/>
            <a:ext cx="4817689" cy="3840187"/>
          </a:xfrm>
          <a:custGeom>
            <a:avLst/>
            <a:gdLst/>
            <a:ahLst/>
            <a:cxnLst/>
            <a:rect r="r" b="b" t="t" l="l"/>
            <a:pathLst>
              <a:path h="3840187" w="4817689">
                <a:moveTo>
                  <a:pt x="0" y="0"/>
                </a:moveTo>
                <a:lnTo>
                  <a:pt x="4817689" y="0"/>
                </a:lnTo>
                <a:lnTo>
                  <a:pt x="4817689" y="3840187"/>
                </a:lnTo>
                <a:lnTo>
                  <a:pt x="0" y="3840187"/>
                </a:lnTo>
                <a:lnTo>
                  <a:pt x="0" y="0"/>
                </a:lnTo>
                <a:close/>
              </a:path>
            </a:pathLst>
          </a:custGeom>
          <a:blipFill>
            <a:blip r:embed="rId4"/>
            <a:stretch>
              <a:fillRect l="0" t="0" r="0" b="0"/>
            </a:stretch>
          </a:blipFill>
        </p:spPr>
      </p:sp>
      <p:sp>
        <p:nvSpPr>
          <p:cNvPr name="Freeform 4" id="4"/>
          <p:cNvSpPr/>
          <p:nvPr/>
        </p:nvSpPr>
        <p:spPr>
          <a:xfrm flipH="false" flipV="false" rot="0">
            <a:off x="5078413" y="2347146"/>
            <a:ext cx="11381582" cy="3712052"/>
          </a:xfrm>
          <a:custGeom>
            <a:avLst/>
            <a:gdLst/>
            <a:ahLst/>
            <a:cxnLst/>
            <a:rect r="r" b="b" t="t" l="l"/>
            <a:pathLst>
              <a:path h="3712052" w="11381582">
                <a:moveTo>
                  <a:pt x="0" y="0"/>
                </a:moveTo>
                <a:lnTo>
                  <a:pt x="11381582" y="0"/>
                </a:lnTo>
                <a:lnTo>
                  <a:pt x="11381582" y="3712053"/>
                </a:lnTo>
                <a:lnTo>
                  <a:pt x="0" y="3712053"/>
                </a:lnTo>
                <a:lnTo>
                  <a:pt x="0" y="0"/>
                </a:lnTo>
                <a:close/>
              </a:path>
            </a:pathLst>
          </a:custGeom>
          <a:blipFill>
            <a:blip r:embed="rId5"/>
            <a:stretch>
              <a:fillRect l="0" t="0" r="0" b="0"/>
            </a:stretch>
          </a:blipFill>
        </p:spPr>
      </p:sp>
      <p:sp>
        <p:nvSpPr>
          <p:cNvPr name="Freeform 5" id="5"/>
          <p:cNvSpPr/>
          <p:nvPr/>
        </p:nvSpPr>
        <p:spPr>
          <a:xfrm flipH="false" flipV="false" rot="0">
            <a:off x="1352413" y="6187333"/>
            <a:ext cx="5373151" cy="4227801"/>
          </a:xfrm>
          <a:custGeom>
            <a:avLst/>
            <a:gdLst/>
            <a:ahLst/>
            <a:cxnLst/>
            <a:rect r="r" b="b" t="t" l="l"/>
            <a:pathLst>
              <a:path h="4227801" w="5373151">
                <a:moveTo>
                  <a:pt x="0" y="0"/>
                </a:moveTo>
                <a:lnTo>
                  <a:pt x="5373151" y="0"/>
                </a:lnTo>
                <a:lnTo>
                  <a:pt x="5373151" y="4227801"/>
                </a:lnTo>
                <a:lnTo>
                  <a:pt x="0" y="4227801"/>
                </a:lnTo>
                <a:lnTo>
                  <a:pt x="0" y="0"/>
                </a:lnTo>
                <a:close/>
              </a:path>
            </a:pathLst>
          </a:custGeom>
          <a:blipFill>
            <a:blip r:embed="rId6"/>
            <a:stretch>
              <a:fillRect l="0" t="0" r="0" b="0"/>
            </a:stretch>
          </a:blipFill>
        </p:spPr>
      </p:sp>
      <p:sp>
        <p:nvSpPr>
          <p:cNvPr name="TextBox 6" id="6"/>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Visualizing</a:t>
            </a:r>
          </a:p>
        </p:txBody>
      </p:sp>
      <p:sp>
        <p:nvSpPr>
          <p:cNvPr name="TextBox 7" id="7"/>
          <p:cNvSpPr txBox="true"/>
          <p:nvPr/>
        </p:nvSpPr>
        <p:spPr>
          <a:xfrm rot="0">
            <a:off x="448249" y="1839835"/>
            <a:ext cx="3100880"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Age and cluster:</a:t>
            </a:r>
          </a:p>
        </p:txBody>
      </p:sp>
      <p:sp>
        <p:nvSpPr>
          <p:cNvPr name="TextBox 8" id="8"/>
          <p:cNvSpPr txBox="true"/>
          <p:nvPr/>
        </p:nvSpPr>
        <p:spPr>
          <a:xfrm rot="0">
            <a:off x="5167719" y="1967969"/>
            <a:ext cx="3984925"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Score and cluster:</a:t>
            </a:r>
          </a:p>
        </p:txBody>
      </p:sp>
      <p:sp>
        <p:nvSpPr>
          <p:cNvPr name="TextBox 9" id="9"/>
          <p:cNvSpPr txBox="true"/>
          <p:nvPr/>
        </p:nvSpPr>
        <p:spPr>
          <a:xfrm rot="0">
            <a:off x="19621" y="6113589"/>
            <a:ext cx="1332791" cy="15360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Gender and cluster:</a:t>
            </a:r>
          </a:p>
        </p:txBody>
      </p:sp>
      <p:sp>
        <p:nvSpPr>
          <p:cNvPr name="TextBox 10" id="10"/>
          <p:cNvSpPr txBox="true"/>
          <p:nvPr/>
        </p:nvSpPr>
        <p:spPr>
          <a:xfrm rot="0">
            <a:off x="6725564" y="6123114"/>
            <a:ext cx="3717032"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0: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13-15</a:t>
            </a:r>
          </a:p>
          <a:p>
            <a:pPr>
              <a:lnSpc>
                <a:spcPts val="3362"/>
              </a:lnSpc>
            </a:pPr>
            <a:r>
              <a:rPr lang="en-US" sz="2402">
                <a:solidFill>
                  <a:srgbClr val="000000"/>
                </a:solidFill>
                <a:latin typeface="Raleway Bold"/>
              </a:rPr>
              <a:t>- English score of 69-89 with a median of 79</a:t>
            </a:r>
          </a:p>
          <a:p>
            <a:pPr>
              <a:lnSpc>
                <a:spcPts val="3362"/>
              </a:lnSpc>
            </a:pPr>
            <a:r>
              <a:rPr lang="en-US" sz="2402">
                <a:solidFill>
                  <a:srgbClr val="000000"/>
                </a:solidFill>
                <a:latin typeface="Raleway Bold"/>
              </a:rPr>
              <a:t>- Math score of 62-76 with a median of 66</a:t>
            </a:r>
          </a:p>
          <a:p>
            <a:pPr>
              <a:lnSpc>
                <a:spcPts val="3362"/>
              </a:lnSpc>
            </a:pPr>
            <a:r>
              <a:rPr lang="en-US" sz="2402">
                <a:solidFill>
                  <a:srgbClr val="000000"/>
                </a:solidFill>
                <a:latin typeface="Raleway Bold"/>
              </a:rPr>
              <a:t>- Science score of 77-92 with a median of 85</a:t>
            </a:r>
          </a:p>
          <a:p>
            <a:pPr>
              <a:lnSpc>
                <a:spcPts val="3362"/>
              </a:lnSpc>
              <a:spcBef>
                <a:spcPct val="0"/>
              </a:spcBef>
            </a:pPr>
          </a:p>
        </p:txBody>
      </p:sp>
      <p:sp>
        <p:nvSpPr>
          <p:cNvPr name="TextBox 11" id="11"/>
          <p:cNvSpPr txBox="true"/>
          <p:nvPr/>
        </p:nvSpPr>
        <p:spPr>
          <a:xfrm rot="0">
            <a:off x="10442596" y="6002049"/>
            <a:ext cx="3743822"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1: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15-17 </a:t>
            </a:r>
          </a:p>
          <a:p>
            <a:pPr>
              <a:lnSpc>
                <a:spcPts val="3362"/>
              </a:lnSpc>
            </a:pPr>
            <a:r>
              <a:rPr lang="en-US" sz="2402">
                <a:solidFill>
                  <a:srgbClr val="000000"/>
                </a:solidFill>
                <a:latin typeface="Raleway Bold"/>
              </a:rPr>
              <a:t>- English score of 76-92 with a median of 85</a:t>
            </a:r>
          </a:p>
          <a:p>
            <a:pPr>
              <a:lnSpc>
                <a:spcPts val="3362"/>
              </a:lnSpc>
            </a:pPr>
            <a:r>
              <a:rPr lang="en-US" sz="2402">
                <a:solidFill>
                  <a:srgbClr val="000000"/>
                </a:solidFill>
                <a:latin typeface="Raleway Bold"/>
              </a:rPr>
              <a:t>- Math score of 67-85 with a median of 76</a:t>
            </a:r>
          </a:p>
          <a:p>
            <a:pPr>
              <a:lnSpc>
                <a:spcPts val="3362"/>
              </a:lnSpc>
            </a:pPr>
            <a:r>
              <a:rPr lang="en-US" sz="2402">
                <a:solidFill>
                  <a:srgbClr val="000000"/>
                </a:solidFill>
                <a:latin typeface="Raleway Bold"/>
              </a:rPr>
              <a:t>- Science score of 58-71 with a median of 63</a:t>
            </a:r>
          </a:p>
          <a:p>
            <a:pPr>
              <a:lnSpc>
                <a:spcPts val="3362"/>
              </a:lnSpc>
              <a:spcBef>
                <a:spcPct val="0"/>
              </a:spcBef>
            </a:pPr>
          </a:p>
        </p:txBody>
      </p:sp>
      <p:sp>
        <p:nvSpPr>
          <p:cNvPr name="TextBox 12" id="12"/>
          <p:cNvSpPr txBox="true"/>
          <p:nvPr/>
        </p:nvSpPr>
        <p:spPr>
          <a:xfrm rot="0">
            <a:off x="14186418" y="6002049"/>
            <a:ext cx="3583086" cy="46062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Cluster 2: </a:t>
            </a:r>
          </a:p>
          <a:p>
            <a:pPr>
              <a:lnSpc>
                <a:spcPts val="3362"/>
              </a:lnSpc>
            </a:pPr>
            <a:r>
              <a:rPr lang="en-US" sz="2402">
                <a:solidFill>
                  <a:srgbClr val="000000"/>
                </a:solidFill>
                <a:latin typeface="Raleway Bold"/>
              </a:rPr>
              <a:t>- Mix of males and females</a:t>
            </a:r>
          </a:p>
          <a:p>
            <a:pPr>
              <a:lnSpc>
                <a:spcPts val="3362"/>
              </a:lnSpc>
            </a:pPr>
            <a:r>
              <a:rPr lang="en-US" sz="2402">
                <a:solidFill>
                  <a:srgbClr val="000000"/>
                </a:solidFill>
                <a:latin typeface="Raleway Bold"/>
              </a:rPr>
              <a:t>- Age range of 13-17</a:t>
            </a:r>
          </a:p>
          <a:p>
            <a:pPr>
              <a:lnSpc>
                <a:spcPts val="3362"/>
              </a:lnSpc>
            </a:pPr>
            <a:r>
              <a:rPr lang="en-US" sz="2402">
                <a:solidFill>
                  <a:srgbClr val="000000"/>
                </a:solidFill>
                <a:latin typeface="Raleway Bold"/>
              </a:rPr>
              <a:t>- English score of 59-70 with a median of 64</a:t>
            </a:r>
          </a:p>
          <a:p>
            <a:pPr>
              <a:lnSpc>
                <a:spcPts val="3362"/>
              </a:lnSpc>
            </a:pPr>
            <a:r>
              <a:rPr lang="en-US" sz="2402">
                <a:solidFill>
                  <a:srgbClr val="000000"/>
                </a:solidFill>
                <a:latin typeface="Raleway Bold"/>
              </a:rPr>
              <a:t>- Math score of 80-94 with a median of 87</a:t>
            </a:r>
          </a:p>
          <a:p>
            <a:pPr>
              <a:lnSpc>
                <a:spcPts val="3362"/>
              </a:lnSpc>
            </a:pPr>
            <a:r>
              <a:rPr lang="en-US" sz="2402">
                <a:solidFill>
                  <a:srgbClr val="000000"/>
                </a:solidFill>
                <a:latin typeface="Raleway Bold"/>
              </a:rPr>
              <a:t>- Science score of 69-89 with a median of 79</a:t>
            </a:r>
          </a:p>
          <a:p>
            <a:pPr>
              <a:lnSpc>
                <a:spcPts val="336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Cluster Evaluation</a:t>
            </a:r>
          </a:p>
        </p:txBody>
      </p:sp>
      <p:sp>
        <p:nvSpPr>
          <p:cNvPr name="TextBox 4" id="4"/>
          <p:cNvSpPr txBox="true"/>
          <p:nvPr/>
        </p:nvSpPr>
        <p:spPr>
          <a:xfrm rot="0">
            <a:off x="1028700" y="2030094"/>
            <a:ext cx="16568305" cy="7889821"/>
          </a:xfrm>
          <a:prstGeom prst="rect">
            <a:avLst/>
          </a:prstGeom>
        </p:spPr>
        <p:txBody>
          <a:bodyPr anchor="t" rtlCol="false" tIns="0" lIns="0" bIns="0" rIns="0">
            <a:spAutoFit/>
          </a:bodyPr>
          <a:lstStyle/>
          <a:p>
            <a:pPr>
              <a:lnSpc>
                <a:spcPts val="3502"/>
              </a:lnSpc>
            </a:pPr>
            <a:r>
              <a:rPr lang="en-US" sz="2502">
                <a:solidFill>
                  <a:srgbClr val="000000"/>
                </a:solidFill>
                <a:latin typeface="Raleway Bold"/>
              </a:rPr>
              <a:t>Cluster 0: </a:t>
            </a:r>
          </a:p>
          <a:p>
            <a:pPr marL="540209" indent="-270105" lvl="1">
              <a:lnSpc>
                <a:spcPts val="3502"/>
              </a:lnSpc>
              <a:buFont typeface="Arial"/>
              <a:buChar char="•"/>
            </a:pPr>
            <a:r>
              <a:rPr lang="en-US" sz="2502">
                <a:solidFill>
                  <a:srgbClr val="000000"/>
                </a:solidFill>
                <a:latin typeface="Raleway Bold"/>
              </a:rPr>
              <a:t>This cluster has a average gender encoding of 3.4, indicating a potential mix of multiple genders such as male(5) and female(2) and others. The average age is around 14 years old. In terms of academic performance, students in this cluster have relatively high English and Science scores compared to their Math scores. This cluster might represent students who excel in language and science subjects but struggle relatively in mathematics.</a:t>
            </a:r>
          </a:p>
          <a:p>
            <a:pPr>
              <a:lnSpc>
                <a:spcPts val="3502"/>
              </a:lnSpc>
            </a:pPr>
            <a:r>
              <a:rPr lang="en-US" sz="2502">
                <a:solidFill>
                  <a:srgbClr val="000000"/>
                </a:solidFill>
                <a:latin typeface="Raleway Bold"/>
              </a:rPr>
              <a:t>Cluster 1: </a:t>
            </a:r>
          </a:p>
          <a:p>
            <a:pPr marL="540209" indent="-270105" lvl="1">
              <a:lnSpc>
                <a:spcPts val="3502"/>
              </a:lnSpc>
              <a:buFont typeface="Arial"/>
              <a:buChar char="•"/>
            </a:pPr>
            <a:r>
              <a:rPr lang="en-US" sz="2502">
                <a:solidFill>
                  <a:srgbClr val="000000"/>
                </a:solidFill>
                <a:latin typeface="Raleway Bold"/>
              </a:rPr>
              <a:t>Students in this cluster have a slightly higher average age compared to Cluster 0 of around 16. The gender encoding is around the same. In terms of academic performance, this cluster has the highest average scores in English, followed by Math and then Science. This indicates that students in this cluster perform well overall but may have a stronger performance in English compared to other subjects.</a:t>
            </a:r>
          </a:p>
          <a:p>
            <a:pPr>
              <a:lnSpc>
                <a:spcPts val="3502"/>
              </a:lnSpc>
            </a:pPr>
            <a:r>
              <a:rPr lang="en-US" sz="2502">
                <a:solidFill>
                  <a:srgbClr val="000000"/>
                </a:solidFill>
                <a:latin typeface="Raleway Bold"/>
              </a:rPr>
              <a:t>Cluster 2: </a:t>
            </a:r>
          </a:p>
          <a:p>
            <a:pPr marL="540209" indent="-270105" lvl="1">
              <a:lnSpc>
                <a:spcPts val="3502"/>
              </a:lnSpc>
              <a:buFont typeface="Arial"/>
              <a:buChar char="•"/>
            </a:pPr>
            <a:r>
              <a:rPr lang="en-US" sz="2502">
                <a:solidFill>
                  <a:srgbClr val="000000"/>
                </a:solidFill>
                <a:latin typeface="Raleway Bold"/>
              </a:rPr>
              <a:t>This cluster has a similar average gender encoding to Cluster 1 and a slightly lower average age than cluster 1. In terms of academic performance, students in this cluster have the highest average scores in Math, followed by Science and then English. This suggests that students in this cluster excel in mathematics and science subjects but may have a relatively lower performance in English.</a:t>
            </a:r>
          </a:p>
          <a:p>
            <a:pPr>
              <a:lnSpc>
                <a:spcPts val="3502"/>
              </a:lnSpc>
            </a:pPr>
          </a:p>
          <a:p>
            <a:pPr>
              <a:lnSpc>
                <a:spcPts val="350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Cluster Evaluation</a:t>
            </a:r>
          </a:p>
        </p:txBody>
      </p:sp>
      <p:sp>
        <p:nvSpPr>
          <p:cNvPr name="TextBox 4" id="4"/>
          <p:cNvSpPr txBox="true"/>
          <p:nvPr/>
        </p:nvSpPr>
        <p:spPr>
          <a:xfrm rot="0">
            <a:off x="1028700" y="1852095"/>
            <a:ext cx="16568305" cy="8084766"/>
          </a:xfrm>
          <a:prstGeom prst="rect">
            <a:avLst/>
          </a:prstGeom>
        </p:spPr>
        <p:txBody>
          <a:bodyPr anchor="t" rtlCol="false" tIns="0" lIns="0" bIns="0" rIns="0">
            <a:spAutoFit/>
          </a:bodyPr>
          <a:lstStyle/>
          <a:p>
            <a:pPr>
              <a:lnSpc>
                <a:spcPts val="3782"/>
              </a:lnSpc>
            </a:pPr>
            <a:r>
              <a:rPr lang="en-US" sz="2702">
                <a:solidFill>
                  <a:srgbClr val="000000"/>
                </a:solidFill>
                <a:latin typeface="Raleway Bold"/>
              </a:rPr>
              <a:t>As for which cluster of students needs more attention, it depends on the specific context and goals of our attention. </a:t>
            </a:r>
          </a:p>
          <a:p>
            <a:pPr marL="583388" indent="-291694" lvl="1">
              <a:lnSpc>
                <a:spcPts val="3782"/>
              </a:lnSpc>
              <a:buFont typeface="Arial"/>
              <a:buChar char="•"/>
            </a:pPr>
            <a:r>
              <a:rPr lang="en-US" sz="2702">
                <a:solidFill>
                  <a:srgbClr val="000000"/>
                </a:solidFill>
                <a:latin typeface="Raleway Bold"/>
              </a:rPr>
              <a:t>Age Range: Cluster 1 has the highest age range (15-17), which may indicate that these students are approaching important stages such as college applications or entering the workforce.</a:t>
            </a:r>
          </a:p>
          <a:p>
            <a:pPr>
              <a:lnSpc>
                <a:spcPts val="3782"/>
              </a:lnSpc>
            </a:pPr>
          </a:p>
          <a:p>
            <a:pPr marL="583388" indent="-291694" lvl="1">
              <a:lnSpc>
                <a:spcPts val="3782"/>
              </a:lnSpc>
              <a:buFont typeface="Arial"/>
              <a:buChar char="•"/>
            </a:pPr>
            <a:r>
              <a:rPr lang="en-US" sz="2702">
                <a:solidFill>
                  <a:srgbClr val="000000"/>
                </a:solidFill>
                <a:latin typeface="Raleway Bold"/>
              </a:rPr>
              <a:t>Academic Performance: </a:t>
            </a:r>
          </a:p>
          <a:p>
            <a:pPr marL="1166776" indent="-388925" lvl="2">
              <a:lnSpc>
                <a:spcPts val="3782"/>
              </a:lnSpc>
              <a:buFont typeface="Arial"/>
              <a:buChar char="⚬"/>
            </a:pPr>
            <a:r>
              <a:rPr lang="en-US" sz="2702">
                <a:solidFill>
                  <a:srgbClr val="000000"/>
                </a:solidFill>
                <a:latin typeface="Raleway Bold"/>
              </a:rPr>
              <a:t> If we consider English scores as a primary factor, Cluster 2 might need more attention as they have the lowest average English score among all clusters.</a:t>
            </a:r>
          </a:p>
          <a:p>
            <a:pPr marL="1166776" indent="-388925" lvl="2">
              <a:lnSpc>
                <a:spcPts val="3782"/>
              </a:lnSpc>
              <a:buFont typeface="Arial"/>
              <a:buChar char="⚬"/>
            </a:pPr>
            <a:r>
              <a:rPr lang="en-US" sz="2702">
                <a:solidFill>
                  <a:srgbClr val="000000"/>
                </a:solidFill>
                <a:latin typeface="Raleway Bold"/>
              </a:rPr>
              <a:t> If we consider Math scores as a primary factor, Cluster 0 might need more attention as they have the lowest average Math score among all clusters.</a:t>
            </a:r>
          </a:p>
          <a:p>
            <a:pPr marL="1166776" indent="-388925" lvl="2">
              <a:lnSpc>
                <a:spcPts val="3782"/>
              </a:lnSpc>
              <a:buFont typeface="Arial"/>
              <a:buChar char="⚬"/>
            </a:pPr>
            <a:r>
              <a:rPr lang="en-US" sz="2702">
                <a:solidFill>
                  <a:srgbClr val="000000"/>
                </a:solidFill>
                <a:latin typeface="Raleway Bold"/>
              </a:rPr>
              <a:t> If we consider Science scores as a primary factor, Cluster 1 might need more attention as they have the lowest average Science score among all clusters. </a:t>
            </a:r>
          </a:p>
          <a:p>
            <a:pPr marL="1166776" indent="-388925" lvl="2">
              <a:lnSpc>
                <a:spcPts val="3782"/>
              </a:lnSpc>
              <a:buFont typeface="Arial"/>
              <a:buChar char="⚬"/>
            </a:pPr>
            <a:r>
              <a:rPr lang="en-US" sz="2702">
                <a:solidFill>
                  <a:srgbClr val="000000"/>
                </a:solidFill>
                <a:latin typeface="Raleway Bold"/>
              </a:rPr>
              <a:t>If the goal is to balance the performance across all subjects, then attention might be needed for clusters showing a significant disparity between subjects. For example, Cluster 0 excels in Science but has slightly lower scores in Math and Science, so efforts could be made to improve their performance in these areas. </a:t>
            </a:r>
          </a:p>
          <a:p>
            <a:pPr>
              <a:lnSpc>
                <a:spcPts val="3782"/>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B0C5FF"/>
        </a:solidFill>
      </p:bgPr>
    </p:bg>
    <p:spTree>
      <p:nvGrpSpPr>
        <p:cNvPr id="1" name=""/>
        <p:cNvGrpSpPr/>
        <p:nvPr/>
      </p:nvGrpSpPr>
      <p:grpSpPr>
        <a:xfrm>
          <a:off x="0" y="0"/>
          <a:ext cx="0" cy="0"/>
          <a:chOff x="0" y="0"/>
          <a:chExt cx="0" cy="0"/>
        </a:xfrm>
      </p:grpSpPr>
      <p:grpSp>
        <p:nvGrpSpPr>
          <p:cNvPr name="Group 2" id="2"/>
          <p:cNvGrpSpPr/>
          <p:nvPr/>
        </p:nvGrpSpPr>
        <p:grpSpPr>
          <a:xfrm rot="0">
            <a:off x="841175" y="1909782"/>
            <a:ext cx="16605649" cy="8145613"/>
            <a:chOff x="0" y="0"/>
            <a:chExt cx="4694853" cy="2302979"/>
          </a:xfrm>
        </p:grpSpPr>
        <p:sp>
          <p:nvSpPr>
            <p:cNvPr name="Freeform 3" id="3"/>
            <p:cNvSpPr/>
            <p:nvPr/>
          </p:nvSpPr>
          <p:spPr>
            <a:xfrm flipH="false" flipV="false" rot="0">
              <a:off x="0" y="0"/>
              <a:ext cx="4694853" cy="2302979"/>
            </a:xfrm>
            <a:custGeom>
              <a:avLst/>
              <a:gdLst/>
              <a:ahLst/>
              <a:cxnLst/>
              <a:rect r="r" b="b" t="t" l="l"/>
              <a:pathLst>
                <a:path h="2302979" w="4694853">
                  <a:moveTo>
                    <a:pt x="23777" y="0"/>
                  </a:moveTo>
                  <a:lnTo>
                    <a:pt x="4671076" y="0"/>
                  </a:lnTo>
                  <a:cubicBezTo>
                    <a:pt x="4684208" y="0"/>
                    <a:pt x="4694853" y="10645"/>
                    <a:pt x="4694853" y="23777"/>
                  </a:cubicBezTo>
                  <a:lnTo>
                    <a:pt x="4694853" y="2279202"/>
                  </a:lnTo>
                  <a:cubicBezTo>
                    <a:pt x="4694853" y="2285508"/>
                    <a:pt x="4692348" y="2291556"/>
                    <a:pt x="4687889" y="2296015"/>
                  </a:cubicBezTo>
                  <a:cubicBezTo>
                    <a:pt x="4683430" y="2300474"/>
                    <a:pt x="4677382" y="2302979"/>
                    <a:pt x="4671076" y="2302979"/>
                  </a:cubicBezTo>
                  <a:lnTo>
                    <a:pt x="23777" y="2302979"/>
                  </a:lnTo>
                  <a:cubicBezTo>
                    <a:pt x="17471" y="2302979"/>
                    <a:pt x="11423" y="2300474"/>
                    <a:pt x="6964" y="2296015"/>
                  </a:cubicBezTo>
                  <a:cubicBezTo>
                    <a:pt x="2505" y="2291556"/>
                    <a:pt x="0" y="2285508"/>
                    <a:pt x="0" y="2279202"/>
                  </a:cubicBezTo>
                  <a:lnTo>
                    <a:pt x="0" y="23777"/>
                  </a:lnTo>
                  <a:cubicBezTo>
                    <a:pt x="0" y="17471"/>
                    <a:pt x="2505" y="11423"/>
                    <a:pt x="6964" y="6964"/>
                  </a:cubicBezTo>
                  <a:cubicBezTo>
                    <a:pt x="11423" y="2505"/>
                    <a:pt x="17471" y="0"/>
                    <a:pt x="23777" y="0"/>
                  </a:cubicBezTo>
                  <a:close/>
                </a:path>
              </a:pathLst>
            </a:custGeom>
            <a:solidFill>
              <a:srgbClr val="FFFFFF"/>
            </a:solidFill>
          </p:spPr>
        </p:sp>
        <p:sp>
          <p:nvSpPr>
            <p:cNvPr name="TextBox 4" id="4"/>
            <p:cNvSpPr txBox="true"/>
            <p:nvPr/>
          </p:nvSpPr>
          <p:spPr>
            <a:xfrm>
              <a:off x="0" y="-38100"/>
              <a:ext cx="4694853" cy="234107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85825"/>
            <a:ext cx="9036227" cy="1211482"/>
          </a:xfrm>
          <a:prstGeom prst="rect">
            <a:avLst/>
          </a:prstGeom>
        </p:spPr>
        <p:txBody>
          <a:bodyPr anchor="t" rtlCol="false" tIns="0" lIns="0" bIns="0" rIns="0">
            <a:spAutoFit/>
          </a:bodyPr>
          <a:lstStyle/>
          <a:p>
            <a:pPr marL="0" indent="0" lvl="0">
              <a:lnSpc>
                <a:spcPts val="9770"/>
              </a:lnSpc>
              <a:spcBef>
                <a:spcPct val="0"/>
              </a:spcBef>
            </a:pPr>
            <a:r>
              <a:rPr lang="en-US" sz="6978">
                <a:solidFill>
                  <a:srgbClr val="05066D"/>
                </a:solidFill>
                <a:latin typeface="Cocomat Pro Bold"/>
              </a:rPr>
              <a:t>Groups to focus on:</a:t>
            </a:r>
          </a:p>
        </p:txBody>
      </p:sp>
      <p:sp>
        <p:nvSpPr>
          <p:cNvPr name="TextBox 6" id="6"/>
          <p:cNvSpPr txBox="true"/>
          <p:nvPr/>
        </p:nvSpPr>
        <p:spPr>
          <a:xfrm rot="0">
            <a:off x="1028700" y="2184046"/>
            <a:ext cx="16230600" cy="7539936"/>
          </a:xfrm>
          <a:prstGeom prst="rect">
            <a:avLst/>
          </a:prstGeom>
        </p:spPr>
        <p:txBody>
          <a:bodyPr anchor="t" rtlCol="false" tIns="0" lIns="0" bIns="0" rIns="0">
            <a:spAutoFit/>
          </a:bodyPr>
          <a:lstStyle/>
          <a:p>
            <a:pPr>
              <a:lnSpc>
                <a:spcPts val="3362"/>
              </a:lnSpc>
            </a:pPr>
            <a:r>
              <a:rPr lang="en-US" sz="2402">
                <a:solidFill>
                  <a:srgbClr val="000000"/>
                </a:solidFill>
                <a:latin typeface="Raleway Bold"/>
              </a:rPr>
              <a:t>With clustering, we have successfully grouped the students into multiple clusters so that we can cater needs        for different students. I resulted in having clusters 3 in total.</a:t>
            </a:r>
          </a:p>
          <a:p>
            <a:pPr>
              <a:lnSpc>
                <a:spcPts val="3362"/>
              </a:lnSpc>
            </a:pPr>
          </a:p>
          <a:p>
            <a:pPr marL="518620" indent="-259310" lvl="1">
              <a:lnSpc>
                <a:spcPts val="3362"/>
              </a:lnSpc>
              <a:buFont typeface="Arial"/>
              <a:buChar char="•"/>
            </a:pPr>
            <a:r>
              <a:rPr lang="en-US" sz="2402">
                <a:solidFill>
                  <a:srgbClr val="000000"/>
                </a:solidFill>
                <a:latin typeface="Raleway Bold"/>
              </a:rPr>
              <a:t>My clusters are a mix of female or male with the other genders taking a minority each time due to the small number of them. All my clusters have similar characteristics such as being good or bad at certain subjects. Apart from cluster 2, all other clusters have similar age groups such as being either older or younger, with cluster 2 being a mix of both age groups.</a:t>
            </a:r>
          </a:p>
          <a:p>
            <a:pPr marL="518620" indent="-259310" lvl="1">
              <a:lnSpc>
                <a:spcPts val="3362"/>
              </a:lnSpc>
              <a:buFont typeface="Arial"/>
              <a:buChar char="•"/>
            </a:pPr>
            <a:r>
              <a:rPr lang="en-US" sz="2402">
                <a:solidFill>
                  <a:srgbClr val="000000"/>
                </a:solidFill>
                <a:latin typeface="Raleway Bold"/>
              </a:rPr>
              <a:t>Of all clusters, the cluster I would like to focus on the most are clusters 0. Considering the above analysis, Cluster 0 appears to require more attention due to the lower median scores in English and Math, as well as the younger age range, which presents an opportunity for early intervention to address any academic challenges before they progress further in their education.</a:t>
            </a:r>
          </a:p>
          <a:p>
            <a:pPr marL="518620" indent="-259310" lvl="1">
              <a:lnSpc>
                <a:spcPts val="3362"/>
              </a:lnSpc>
              <a:buFont typeface="Arial"/>
              <a:buChar char="•"/>
            </a:pPr>
            <a:r>
              <a:rPr lang="en-US" sz="2402">
                <a:solidFill>
                  <a:srgbClr val="000000"/>
                </a:solidFill>
                <a:latin typeface="Raleway Bold"/>
              </a:rPr>
              <a:t>After cluster 0, the next important cluster is cluster 1. This might be because they comprises older students and likely nearing the end of high school or preparing for higher education or the workforce. Interventions for this cluster may focus on strengthening mathematical skills to ensure readiness for college or career paths that require strong quantitative abilities.</a:t>
            </a:r>
          </a:p>
          <a:p>
            <a:pPr marL="518620" indent="-259310" lvl="1">
              <a:lnSpc>
                <a:spcPts val="3362"/>
              </a:lnSpc>
              <a:buFont typeface="Arial"/>
              <a:buChar char="•"/>
            </a:pPr>
            <a:r>
              <a:rPr lang="en-US" sz="2402">
                <a:solidFill>
                  <a:srgbClr val="000000"/>
                </a:solidFill>
                <a:latin typeface="Raleway Bold"/>
              </a:rPr>
              <a:t>After Cluster 1, the next is cluster 2. Cluster 2 is the least important as they are spanning a wider age range, they are covering both early and late high school years. They only require help to ensure well-rounded academic proficiency across all subjects which means that they are able to cope well.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4991149" cy="7541571"/>
          </a:xfrm>
          <a:custGeom>
            <a:avLst/>
            <a:gdLst/>
            <a:ahLst/>
            <a:cxnLst/>
            <a:rect r="r" b="b" t="t" l="l"/>
            <a:pathLst>
              <a:path h="7541571" w="4991149">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75514" y="2528282"/>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1</a:t>
            </a:r>
          </a:p>
        </p:txBody>
      </p:sp>
      <p:sp>
        <p:nvSpPr>
          <p:cNvPr name="TextBox 4" id="4"/>
          <p:cNvSpPr txBox="true"/>
          <p:nvPr/>
        </p:nvSpPr>
        <p:spPr>
          <a:xfrm rot="0">
            <a:off x="3312542" y="4557329"/>
            <a:ext cx="3757894"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Data Exploration</a:t>
            </a:r>
          </a:p>
        </p:txBody>
      </p:sp>
      <p:sp>
        <p:nvSpPr>
          <p:cNvPr name="TextBox 5" id="5"/>
          <p:cNvSpPr txBox="true"/>
          <p:nvPr/>
        </p:nvSpPr>
        <p:spPr>
          <a:xfrm rot="0">
            <a:off x="7660334" y="257393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2</a:t>
            </a:r>
          </a:p>
        </p:txBody>
      </p:sp>
      <p:sp>
        <p:nvSpPr>
          <p:cNvPr name="TextBox 6" id="6"/>
          <p:cNvSpPr txBox="true"/>
          <p:nvPr/>
        </p:nvSpPr>
        <p:spPr>
          <a:xfrm rot="0">
            <a:off x="11646193" y="257393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3</a:t>
            </a:r>
          </a:p>
        </p:txBody>
      </p:sp>
      <p:sp>
        <p:nvSpPr>
          <p:cNvPr name="TextBox 7" id="7"/>
          <p:cNvSpPr txBox="true"/>
          <p:nvPr/>
        </p:nvSpPr>
        <p:spPr>
          <a:xfrm rot="0">
            <a:off x="3785541" y="603461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4</a:t>
            </a:r>
          </a:p>
        </p:txBody>
      </p:sp>
      <p:sp>
        <p:nvSpPr>
          <p:cNvPr name="TextBox 8" id="8"/>
          <p:cNvSpPr txBox="true"/>
          <p:nvPr/>
        </p:nvSpPr>
        <p:spPr>
          <a:xfrm rot="0">
            <a:off x="1028700" y="1481731"/>
            <a:ext cx="16230600" cy="1377949"/>
          </a:xfrm>
          <a:prstGeom prst="rect">
            <a:avLst/>
          </a:prstGeom>
        </p:spPr>
        <p:txBody>
          <a:bodyPr anchor="t" rtlCol="false" tIns="0" lIns="0" bIns="0" rIns="0">
            <a:spAutoFit/>
          </a:bodyPr>
          <a:lstStyle/>
          <a:p>
            <a:pPr algn="ctr" marL="0" indent="0" lvl="0">
              <a:lnSpc>
                <a:spcPts val="11200"/>
              </a:lnSpc>
              <a:spcBef>
                <a:spcPct val="0"/>
              </a:spcBef>
            </a:pPr>
            <a:r>
              <a:rPr lang="en-US" sz="8000">
                <a:solidFill>
                  <a:srgbClr val="05066D"/>
                </a:solidFill>
                <a:latin typeface="Cocomat Pro Bold"/>
              </a:rPr>
              <a:t>TABLE OF CONTENT</a:t>
            </a:r>
          </a:p>
        </p:txBody>
      </p:sp>
      <p:sp>
        <p:nvSpPr>
          <p:cNvPr name="TextBox 9" id="9"/>
          <p:cNvSpPr txBox="true"/>
          <p:nvPr/>
        </p:nvSpPr>
        <p:spPr>
          <a:xfrm rot="0">
            <a:off x="7750408" y="5873684"/>
            <a:ext cx="2811895" cy="254470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5</a:t>
            </a:r>
          </a:p>
        </p:txBody>
      </p:sp>
      <p:sp>
        <p:nvSpPr>
          <p:cNvPr name="TextBox 10" id="10"/>
          <p:cNvSpPr txBox="true"/>
          <p:nvPr/>
        </p:nvSpPr>
        <p:spPr>
          <a:xfrm rot="0">
            <a:off x="11646193" y="5843204"/>
            <a:ext cx="2811895" cy="254470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6</a:t>
            </a:r>
          </a:p>
        </p:txBody>
      </p:sp>
      <p:sp>
        <p:nvSpPr>
          <p:cNvPr name="Freeform 11" id="11"/>
          <p:cNvSpPr/>
          <p:nvPr/>
        </p:nvSpPr>
        <p:spPr>
          <a:xfrm flipH="false" flipV="false" rot="-4625481">
            <a:off x="-1466874" y="5539714"/>
            <a:ext cx="4991149" cy="7541571"/>
          </a:xfrm>
          <a:custGeom>
            <a:avLst/>
            <a:gdLst/>
            <a:ahLst/>
            <a:cxnLst/>
            <a:rect r="r" b="b" t="t" l="l"/>
            <a:pathLst>
              <a:path h="7541571" w="4991149">
                <a:moveTo>
                  <a:pt x="0" y="0"/>
                </a:moveTo>
                <a:lnTo>
                  <a:pt x="4991148" y="0"/>
                </a:lnTo>
                <a:lnTo>
                  <a:pt x="4991148" y="7541571"/>
                </a:lnTo>
                <a:lnTo>
                  <a:pt x="0" y="754157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7070436" y="4557329"/>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Data Preprocessing</a:t>
            </a:r>
          </a:p>
        </p:txBody>
      </p:sp>
      <p:sp>
        <p:nvSpPr>
          <p:cNvPr name="TextBox 13" id="13"/>
          <p:cNvSpPr txBox="true"/>
          <p:nvPr/>
        </p:nvSpPr>
        <p:spPr>
          <a:xfrm rot="0">
            <a:off x="10953033" y="4557329"/>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 Model building</a:t>
            </a:r>
          </a:p>
        </p:txBody>
      </p:sp>
      <p:sp>
        <p:nvSpPr>
          <p:cNvPr name="TextBox 14" id="14"/>
          <p:cNvSpPr txBox="true"/>
          <p:nvPr/>
        </p:nvSpPr>
        <p:spPr>
          <a:xfrm rot="0">
            <a:off x="7070436" y="8060798"/>
            <a:ext cx="4198215" cy="1571625"/>
          </a:xfrm>
          <a:prstGeom prst="rect">
            <a:avLst/>
          </a:prstGeom>
        </p:spPr>
        <p:txBody>
          <a:bodyPr anchor="t" rtlCol="false" tIns="0" lIns="0" bIns="0" rIns="0">
            <a:spAutoFit/>
          </a:bodyPr>
          <a:lstStyle/>
          <a:p>
            <a:pPr algn="ctr">
              <a:lnSpc>
                <a:spcPts val="6299"/>
              </a:lnSpc>
            </a:pPr>
            <a:r>
              <a:rPr lang="en-US" sz="4500">
                <a:solidFill>
                  <a:srgbClr val="337096"/>
                </a:solidFill>
                <a:latin typeface="Raleway Bold"/>
              </a:rPr>
              <a:t>Cluster</a:t>
            </a:r>
          </a:p>
          <a:p>
            <a:pPr algn="ctr" marL="0" indent="0" lvl="0">
              <a:lnSpc>
                <a:spcPts val="6299"/>
              </a:lnSpc>
              <a:spcBef>
                <a:spcPct val="0"/>
              </a:spcBef>
            </a:pPr>
            <a:r>
              <a:rPr lang="en-US" sz="4500">
                <a:solidFill>
                  <a:srgbClr val="337096"/>
                </a:solidFill>
                <a:latin typeface="Raleway Bold"/>
              </a:rPr>
              <a:t>Evaluation</a:t>
            </a:r>
          </a:p>
        </p:txBody>
      </p:sp>
      <p:sp>
        <p:nvSpPr>
          <p:cNvPr name="TextBox 15" id="15"/>
          <p:cNvSpPr txBox="true"/>
          <p:nvPr/>
        </p:nvSpPr>
        <p:spPr>
          <a:xfrm rot="0">
            <a:off x="3162585" y="8060798"/>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Model Improvements</a:t>
            </a:r>
          </a:p>
        </p:txBody>
      </p:sp>
      <p:sp>
        <p:nvSpPr>
          <p:cNvPr name="TextBox 16" id="16"/>
          <p:cNvSpPr txBox="true"/>
          <p:nvPr/>
        </p:nvSpPr>
        <p:spPr>
          <a:xfrm rot="0">
            <a:off x="10953033" y="8060798"/>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Results &amp;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1603194" y="525483"/>
            <a:ext cx="8220239" cy="12420690"/>
          </a:xfrm>
          <a:custGeom>
            <a:avLst/>
            <a:gdLst/>
            <a:ahLst/>
            <a:cxnLst/>
            <a:rect r="r" b="b" t="t" l="l"/>
            <a:pathLst>
              <a:path h="12420690" w="8220239">
                <a:moveTo>
                  <a:pt x="8220239" y="12420690"/>
                </a:moveTo>
                <a:lnTo>
                  <a:pt x="0" y="12420690"/>
                </a:lnTo>
                <a:lnTo>
                  <a:pt x="0" y="0"/>
                </a:lnTo>
                <a:lnTo>
                  <a:pt x="8220239" y="0"/>
                </a:lnTo>
                <a:lnTo>
                  <a:pt x="8220239" y="1242069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12196252" cy="2934103"/>
            <a:chOff x="0" y="0"/>
            <a:chExt cx="3212182" cy="772768"/>
          </a:xfrm>
        </p:grpSpPr>
        <p:sp>
          <p:nvSpPr>
            <p:cNvPr name="Freeform 5" id="5"/>
            <p:cNvSpPr/>
            <p:nvPr/>
          </p:nvSpPr>
          <p:spPr>
            <a:xfrm flipH="false" flipV="false" rot="0">
              <a:off x="0" y="0"/>
              <a:ext cx="3212182" cy="772768"/>
            </a:xfrm>
            <a:custGeom>
              <a:avLst/>
              <a:gdLst/>
              <a:ahLst/>
              <a:cxnLst/>
              <a:rect r="r" b="b" t="t" l="l"/>
              <a:pathLst>
                <a:path h="772768" w="3212182">
                  <a:moveTo>
                    <a:pt x="5713" y="0"/>
                  </a:moveTo>
                  <a:lnTo>
                    <a:pt x="3206469" y="0"/>
                  </a:lnTo>
                  <a:cubicBezTo>
                    <a:pt x="3207984" y="0"/>
                    <a:pt x="3209437" y="602"/>
                    <a:pt x="3210508" y="1673"/>
                  </a:cubicBezTo>
                  <a:cubicBezTo>
                    <a:pt x="3211580" y="2745"/>
                    <a:pt x="3212182" y="4198"/>
                    <a:pt x="3212182" y="5713"/>
                  </a:cubicBezTo>
                  <a:lnTo>
                    <a:pt x="3212182" y="767055"/>
                  </a:lnTo>
                  <a:cubicBezTo>
                    <a:pt x="3212182" y="770210"/>
                    <a:pt x="3209624" y="772768"/>
                    <a:pt x="3206469" y="772768"/>
                  </a:cubicBezTo>
                  <a:lnTo>
                    <a:pt x="5713" y="772768"/>
                  </a:lnTo>
                  <a:cubicBezTo>
                    <a:pt x="4198" y="772768"/>
                    <a:pt x="2745" y="772166"/>
                    <a:pt x="1673" y="771095"/>
                  </a:cubicBezTo>
                  <a:cubicBezTo>
                    <a:pt x="602" y="770023"/>
                    <a:pt x="0" y="768570"/>
                    <a:pt x="0" y="767055"/>
                  </a:cubicBezTo>
                  <a:lnTo>
                    <a:pt x="0" y="5713"/>
                  </a:lnTo>
                  <a:cubicBezTo>
                    <a:pt x="0" y="2558"/>
                    <a:pt x="2558" y="0"/>
                    <a:pt x="5713" y="0"/>
                  </a:cubicBezTo>
                  <a:close/>
                </a:path>
              </a:pathLst>
            </a:custGeom>
            <a:solidFill>
              <a:srgbClr val="5C85A3"/>
            </a:solidFill>
            <a:ln w="66675" cap="sq">
              <a:solidFill>
                <a:srgbClr val="FFFFFF"/>
              </a:solidFill>
              <a:prstDash val="solid"/>
              <a:miter/>
            </a:ln>
          </p:spPr>
        </p:sp>
        <p:sp>
          <p:nvSpPr>
            <p:cNvPr name="TextBox 6" id="6"/>
            <p:cNvSpPr txBox="true"/>
            <p:nvPr/>
          </p:nvSpPr>
          <p:spPr>
            <a:xfrm>
              <a:off x="0" y="-47625"/>
              <a:ext cx="3212182" cy="820393"/>
            </a:xfrm>
            <a:prstGeom prst="rect">
              <a:avLst/>
            </a:prstGeom>
          </p:spPr>
          <p:txBody>
            <a:bodyPr anchor="ctr" rtlCol="false" tIns="50800" lIns="50800" bIns="50800" rIns="50800"/>
            <a:lstStyle/>
            <a:p>
              <a:pPr algn="ctr">
                <a:lnSpc>
                  <a:spcPts val="3210"/>
                </a:lnSpc>
              </a:pPr>
            </a:p>
          </p:txBody>
        </p:sp>
      </p:grpSp>
      <p:sp>
        <p:nvSpPr>
          <p:cNvPr name="TextBox 7" id="7"/>
          <p:cNvSpPr txBox="true"/>
          <p:nvPr/>
        </p:nvSpPr>
        <p:spPr>
          <a:xfrm rot="0">
            <a:off x="1734144" y="1473443"/>
            <a:ext cx="10785365" cy="1998890"/>
          </a:xfrm>
          <a:prstGeom prst="rect">
            <a:avLst/>
          </a:prstGeom>
        </p:spPr>
        <p:txBody>
          <a:bodyPr anchor="t" rtlCol="false" tIns="0" lIns="0" bIns="0" rIns="0">
            <a:spAutoFit/>
          </a:bodyPr>
          <a:lstStyle/>
          <a:p>
            <a:pPr algn="ctr" marL="0" indent="0" lvl="0">
              <a:lnSpc>
                <a:spcPts val="16193"/>
              </a:lnSpc>
              <a:spcBef>
                <a:spcPct val="0"/>
              </a:spcBef>
            </a:pPr>
            <a:r>
              <a:rPr lang="en-US" sz="11566">
                <a:solidFill>
                  <a:srgbClr val="F0F9FA"/>
                </a:solidFill>
                <a:latin typeface="Cocomat Pro Heavy"/>
              </a:rPr>
              <a:t>THANK YOU!</a:t>
            </a:r>
          </a:p>
        </p:txBody>
      </p:sp>
      <p:grpSp>
        <p:nvGrpSpPr>
          <p:cNvPr name="Group 8" id="8"/>
          <p:cNvGrpSpPr/>
          <p:nvPr/>
        </p:nvGrpSpPr>
        <p:grpSpPr>
          <a:xfrm rot="0">
            <a:off x="4546376" y="3472333"/>
            <a:ext cx="5160901" cy="1074889"/>
            <a:chOff x="0" y="0"/>
            <a:chExt cx="1359250" cy="283098"/>
          </a:xfrm>
        </p:grpSpPr>
        <p:sp>
          <p:nvSpPr>
            <p:cNvPr name="Freeform 9" id="9"/>
            <p:cNvSpPr/>
            <p:nvPr/>
          </p:nvSpPr>
          <p:spPr>
            <a:xfrm flipH="false" flipV="false" rot="0">
              <a:off x="0" y="0"/>
              <a:ext cx="1359250" cy="283098"/>
            </a:xfrm>
            <a:custGeom>
              <a:avLst/>
              <a:gdLst/>
              <a:ahLst/>
              <a:cxnLst/>
              <a:rect r="r" b="b" t="t" l="l"/>
              <a:pathLst>
                <a:path h="283098" w="1359250">
                  <a:moveTo>
                    <a:pt x="13501" y="0"/>
                  </a:moveTo>
                  <a:lnTo>
                    <a:pt x="1345749" y="0"/>
                  </a:lnTo>
                  <a:cubicBezTo>
                    <a:pt x="1349329" y="0"/>
                    <a:pt x="1352763" y="1422"/>
                    <a:pt x="1355295" y="3954"/>
                  </a:cubicBezTo>
                  <a:cubicBezTo>
                    <a:pt x="1357827" y="6486"/>
                    <a:pt x="1359250" y="9920"/>
                    <a:pt x="1359250" y="13501"/>
                  </a:cubicBezTo>
                  <a:lnTo>
                    <a:pt x="1359250" y="269597"/>
                  </a:lnTo>
                  <a:cubicBezTo>
                    <a:pt x="1359250" y="277054"/>
                    <a:pt x="1353205" y="283098"/>
                    <a:pt x="1345749" y="283098"/>
                  </a:cubicBezTo>
                  <a:lnTo>
                    <a:pt x="13501" y="283098"/>
                  </a:lnTo>
                  <a:cubicBezTo>
                    <a:pt x="6045" y="283098"/>
                    <a:pt x="0" y="277054"/>
                    <a:pt x="0" y="269597"/>
                  </a:cubicBezTo>
                  <a:lnTo>
                    <a:pt x="0" y="13501"/>
                  </a:lnTo>
                  <a:cubicBezTo>
                    <a:pt x="0" y="6045"/>
                    <a:pt x="6045" y="0"/>
                    <a:pt x="13501" y="0"/>
                  </a:cubicBezTo>
                  <a:close/>
                </a:path>
              </a:pathLst>
            </a:custGeom>
            <a:solidFill>
              <a:srgbClr val="5C85A3"/>
            </a:solidFill>
            <a:ln w="66675" cap="sq">
              <a:solidFill>
                <a:srgbClr val="FFFFFF"/>
              </a:solidFill>
              <a:prstDash val="solid"/>
              <a:miter/>
            </a:ln>
          </p:spPr>
        </p:sp>
        <p:sp>
          <p:nvSpPr>
            <p:cNvPr name="TextBox 10" id="10"/>
            <p:cNvSpPr txBox="true"/>
            <p:nvPr/>
          </p:nvSpPr>
          <p:spPr>
            <a:xfrm>
              <a:off x="0" y="-76200"/>
              <a:ext cx="1359250" cy="359298"/>
            </a:xfrm>
            <a:prstGeom prst="rect">
              <a:avLst/>
            </a:prstGeom>
          </p:spPr>
          <p:txBody>
            <a:bodyPr anchor="ctr" rtlCol="false" tIns="50800" lIns="50800" bIns="50800" rIns="50800"/>
            <a:lstStyle/>
            <a:p>
              <a:pPr algn="ctr" marL="0" indent="0" lvl="0">
                <a:lnSpc>
                  <a:spcPts val="5880"/>
                </a:lnSpc>
                <a:spcBef>
                  <a:spcPct val="0"/>
                </a:spcBef>
              </a:pPr>
              <a:r>
                <a:rPr lang="en-US" sz="4200" strike="noStrike" u="none">
                  <a:solidFill>
                    <a:srgbClr val="F0F9FA"/>
                  </a:solidFill>
                  <a:latin typeface="Cocomat Pro Heavy"/>
                </a:rPr>
                <a:t>THE END</a:t>
              </a:r>
            </a:p>
          </p:txBody>
        </p:sp>
      </p:grpSp>
      <p:sp>
        <p:nvSpPr>
          <p:cNvPr name="Freeform 11" id="11"/>
          <p:cNvSpPr/>
          <p:nvPr/>
        </p:nvSpPr>
        <p:spPr>
          <a:xfrm flipH="false" flipV="false" rot="0">
            <a:off x="11069644" y="4652256"/>
            <a:ext cx="6865480" cy="5595366"/>
          </a:xfrm>
          <a:custGeom>
            <a:avLst/>
            <a:gdLst/>
            <a:ahLst/>
            <a:cxnLst/>
            <a:rect r="r" b="b" t="t" l="l"/>
            <a:pathLst>
              <a:path h="5595366" w="6865480">
                <a:moveTo>
                  <a:pt x="0" y="0"/>
                </a:moveTo>
                <a:lnTo>
                  <a:pt x="6865480" y="0"/>
                </a:lnTo>
                <a:lnTo>
                  <a:pt x="6865480" y="5595366"/>
                </a:lnTo>
                <a:lnTo>
                  <a:pt x="0" y="5595366"/>
                </a:lnTo>
                <a:lnTo>
                  <a:pt x="0" y="0"/>
                </a:lnTo>
                <a:close/>
              </a:path>
            </a:pathLst>
          </a:custGeom>
          <a:blipFill>
            <a:blip r:embed="rId4"/>
            <a:stretch>
              <a:fillRect l="0" t="0" r="0" b="0"/>
            </a:stretch>
          </a:blipFill>
        </p:spPr>
      </p:sp>
      <p:sp>
        <p:nvSpPr>
          <p:cNvPr name="Freeform 12" id="12"/>
          <p:cNvSpPr/>
          <p:nvPr/>
        </p:nvSpPr>
        <p:spPr>
          <a:xfrm flipH="false" flipV="false" rot="0">
            <a:off x="11226493" y="4955975"/>
            <a:ext cx="1293016" cy="1236593"/>
          </a:xfrm>
          <a:custGeom>
            <a:avLst/>
            <a:gdLst/>
            <a:ahLst/>
            <a:cxnLst/>
            <a:rect r="r" b="b" t="t" l="l"/>
            <a:pathLst>
              <a:path h="1236593" w="1293016">
                <a:moveTo>
                  <a:pt x="0" y="0"/>
                </a:moveTo>
                <a:lnTo>
                  <a:pt x="1293016" y="0"/>
                </a:lnTo>
                <a:lnTo>
                  <a:pt x="1293016" y="1236594"/>
                </a:lnTo>
                <a:lnTo>
                  <a:pt x="0" y="1236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5510867" y="4033959"/>
            <a:ext cx="1293016" cy="1236593"/>
          </a:xfrm>
          <a:custGeom>
            <a:avLst/>
            <a:gdLst/>
            <a:ahLst/>
            <a:cxnLst/>
            <a:rect r="r" b="b" t="t" l="l"/>
            <a:pathLst>
              <a:path h="1236593" w="1293016">
                <a:moveTo>
                  <a:pt x="0" y="0"/>
                </a:moveTo>
                <a:lnTo>
                  <a:pt x="1293016" y="0"/>
                </a:lnTo>
                <a:lnTo>
                  <a:pt x="1293016" y="1236594"/>
                </a:lnTo>
                <a:lnTo>
                  <a:pt x="0" y="1236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933477" y="6831643"/>
            <a:ext cx="1293016" cy="1236593"/>
          </a:xfrm>
          <a:custGeom>
            <a:avLst/>
            <a:gdLst/>
            <a:ahLst/>
            <a:cxnLst/>
            <a:rect r="r" b="b" t="t" l="l"/>
            <a:pathLst>
              <a:path h="1236593" w="1293016">
                <a:moveTo>
                  <a:pt x="0" y="0"/>
                </a:moveTo>
                <a:lnTo>
                  <a:pt x="1293016" y="0"/>
                </a:lnTo>
                <a:lnTo>
                  <a:pt x="1293016" y="1236593"/>
                </a:lnTo>
                <a:lnTo>
                  <a:pt x="0" y="1236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317087"/>
            <a:ext cx="4399140" cy="4955211"/>
          </a:xfrm>
          <a:custGeom>
            <a:avLst/>
            <a:gdLst/>
            <a:ahLst/>
            <a:cxnLst/>
            <a:rect r="r" b="b" t="t" l="l"/>
            <a:pathLst>
              <a:path h="4955211" w="4399140">
                <a:moveTo>
                  <a:pt x="0" y="0"/>
                </a:moveTo>
                <a:lnTo>
                  <a:pt x="4399140" y="0"/>
                </a:lnTo>
                <a:lnTo>
                  <a:pt x="4399140" y="4955212"/>
                </a:lnTo>
                <a:lnTo>
                  <a:pt x="0" y="4955212"/>
                </a:lnTo>
                <a:lnTo>
                  <a:pt x="0" y="0"/>
                </a:lnTo>
                <a:close/>
              </a:path>
            </a:pathLst>
          </a:custGeom>
          <a:blipFill>
            <a:blip r:embed="rId4"/>
            <a:stretch>
              <a:fillRect l="0" t="0" r="0" b="0"/>
            </a:stretch>
          </a:blipFill>
        </p:spPr>
      </p:sp>
      <p:sp>
        <p:nvSpPr>
          <p:cNvPr name="Freeform 4" id="4"/>
          <p:cNvSpPr/>
          <p:nvPr/>
        </p:nvSpPr>
        <p:spPr>
          <a:xfrm flipH="false" flipV="false" rot="0">
            <a:off x="7534819" y="2096769"/>
            <a:ext cx="4466308" cy="4106606"/>
          </a:xfrm>
          <a:custGeom>
            <a:avLst/>
            <a:gdLst/>
            <a:ahLst/>
            <a:cxnLst/>
            <a:rect r="r" b="b" t="t" l="l"/>
            <a:pathLst>
              <a:path h="4106606" w="4466308">
                <a:moveTo>
                  <a:pt x="0" y="0"/>
                </a:moveTo>
                <a:lnTo>
                  <a:pt x="4466309" y="0"/>
                </a:lnTo>
                <a:lnTo>
                  <a:pt x="4466309" y="4106606"/>
                </a:lnTo>
                <a:lnTo>
                  <a:pt x="0" y="4106606"/>
                </a:lnTo>
                <a:lnTo>
                  <a:pt x="0" y="0"/>
                </a:lnTo>
                <a:close/>
              </a:path>
            </a:pathLst>
          </a:custGeom>
          <a:blipFill>
            <a:blip r:embed="rId5"/>
            <a:stretch>
              <a:fillRect l="0" t="0" r="0" b="0"/>
            </a:stretch>
          </a:blipFill>
        </p:spPr>
      </p:sp>
      <p:sp>
        <p:nvSpPr>
          <p:cNvPr name="Freeform 5" id="5"/>
          <p:cNvSpPr/>
          <p:nvPr/>
        </p:nvSpPr>
        <p:spPr>
          <a:xfrm flipH="false" flipV="false" rot="0">
            <a:off x="12001128" y="4474333"/>
            <a:ext cx="6286872" cy="4048922"/>
          </a:xfrm>
          <a:custGeom>
            <a:avLst/>
            <a:gdLst/>
            <a:ahLst/>
            <a:cxnLst/>
            <a:rect r="r" b="b" t="t" l="l"/>
            <a:pathLst>
              <a:path h="4048922" w="6286872">
                <a:moveTo>
                  <a:pt x="0" y="0"/>
                </a:moveTo>
                <a:lnTo>
                  <a:pt x="6286872" y="0"/>
                </a:lnTo>
                <a:lnTo>
                  <a:pt x="6286872" y="4048923"/>
                </a:lnTo>
                <a:lnTo>
                  <a:pt x="0" y="4048923"/>
                </a:lnTo>
                <a:lnTo>
                  <a:pt x="0" y="0"/>
                </a:lnTo>
                <a:close/>
              </a:path>
            </a:pathLst>
          </a:custGeom>
          <a:blipFill>
            <a:blip r:embed="rId6"/>
            <a:stretch>
              <a:fillRect l="0" t="0" r="0" b="0"/>
            </a:stretch>
          </a:blipFill>
        </p:spPr>
      </p:sp>
      <p:sp>
        <p:nvSpPr>
          <p:cNvPr name="Freeform 6" id="6"/>
          <p:cNvSpPr/>
          <p:nvPr/>
        </p:nvSpPr>
        <p:spPr>
          <a:xfrm flipH="false" flipV="false" rot="0">
            <a:off x="12001128" y="1028700"/>
            <a:ext cx="5817188" cy="3582815"/>
          </a:xfrm>
          <a:custGeom>
            <a:avLst/>
            <a:gdLst/>
            <a:ahLst/>
            <a:cxnLst/>
            <a:rect r="r" b="b" t="t" l="l"/>
            <a:pathLst>
              <a:path h="3582815" w="5817188">
                <a:moveTo>
                  <a:pt x="0" y="0"/>
                </a:moveTo>
                <a:lnTo>
                  <a:pt x="5817188" y="0"/>
                </a:lnTo>
                <a:lnTo>
                  <a:pt x="5817188" y="3582815"/>
                </a:lnTo>
                <a:lnTo>
                  <a:pt x="0" y="3582815"/>
                </a:lnTo>
                <a:lnTo>
                  <a:pt x="0" y="0"/>
                </a:lnTo>
                <a:close/>
              </a:path>
            </a:pathLst>
          </a:custGeom>
          <a:blipFill>
            <a:blip r:embed="rId7"/>
            <a:stretch>
              <a:fillRect l="0" t="0" r="0" b="0"/>
            </a:stretch>
          </a:blipFill>
        </p:spPr>
      </p:sp>
      <p:sp>
        <p:nvSpPr>
          <p:cNvPr name="Freeform 7" id="7"/>
          <p:cNvSpPr/>
          <p:nvPr/>
        </p:nvSpPr>
        <p:spPr>
          <a:xfrm flipH="false" flipV="false" rot="0">
            <a:off x="3338229" y="7446387"/>
            <a:ext cx="8662898" cy="2840613"/>
          </a:xfrm>
          <a:custGeom>
            <a:avLst/>
            <a:gdLst/>
            <a:ahLst/>
            <a:cxnLst/>
            <a:rect r="r" b="b" t="t" l="l"/>
            <a:pathLst>
              <a:path h="2840613" w="8662898">
                <a:moveTo>
                  <a:pt x="0" y="0"/>
                </a:moveTo>
                <a:lnTo>
                  <a:pt x="8662899" y="0"/>
                </a:lnTo>
                <a:lnTo>
                  <a:pt x="8662899" y="2840613"/>
                </a:lnTo>
                <a:lnTo>
                  <a:pt x="0" y="2840613"/>
                </a:lnTo>
                <a:lnTo>
                  <a:pt x="0" y="0"/>
                </a:lnTo>
                <a:close/>
              </a:path>
            </a:pathLst>
          </a:custGeom>
          <a:blipFill>
            <a:blip r:embed="rId8"/>
            <a:stretch>
              <a:fillRect l="0" t="0" r="0" b="0"/>
            </a:stretch>
          </a:blipFill>
        </p:spPr>
      </p:sp>
      <p:sp>
        <p:nvSpPr>
          <p:cNvPr name="TextBox 8" id="8"/>
          <p:cNvSpPr txBox="true"/>
          <p:nvPr/>
        </p:nvSpPr>
        <p:spPr>
          <a:xfrm rot="0">
            <a:off x="1028700" y="876300"/>
            <a:ext cx="11235803"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Data Exploration</a:t>
            </a:r>
          </a:p>
        </p:txBody>
      </p:sp>
      <p:sp>
        <p:nvSpPr>
          <p:cNvPr name="TextBox 9" id="9"/>
          <p:cNvSpPr txBox="true"/>
          <p:nvPr/>
        </p:nvSpPr>
        <p:spPr>
          <a:xfrm rot="0">
            <a:off x="1420947" y="1809776"/>
            <a:ext cx="3248522"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View the dataset:</a:t>
            </a:r>
          </a:p>
        </p:txBody>
      </p:sp>
      <p:sp>
        <p:nvSpPr>
          <p:cNvPr name="TextBox 10" id="10"/>
          <p:cNvSpPr txBox="true"/>
          <p:nvPr/>
        </p:nvSpPr>
        <p:spPr>
          <a:xfrm rot="0">
            <a:off x="12001128" y="521389"/>
            <a:ext cx="3650360"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Univariate Analysis:</a:t>
            </a:r>
          </a:p>
        </p:txBody>
      </p:sp>
      <p:sp>
        <p:nvSpPr>
          <p:cNvPr name="TextBox 11" id="11"/>
          <p:cNvSpPr txBox="true"/>
          <p:nvPr/>
        </p:nvSpPr>
        <p:spPr>
          <a:xfrm rot="0">
            <a:off x="6519452" y="6767474"/>
            <a:ext cx="3248522"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Bivariate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7959" y="2537406"/>
            <a:ext cx="8534893" cy="5562214"/>
          </a:xfrm>
          <a:custGeom>
            <a:avLst/>
            <a:gdLst/>
            <a:ahLst/>
            <a:cxnLst/>
            <a:rect r="r" b="b" t="t" l="l"/>
            <a:pathLst>
              <a:path h="5562214" w="8534893">
                <a:moveTo>
                  <a:pt x="0" y="0"/>
                </a:moveTo>
                <a:lnTo>
                  <a:pt x="8534893" y="0"/>
                </a:lnTo>
                <a:lnTo>
                  <a:pt x="8534893" y="5562213"/>
                </a:lnTo>
                <a:lnTo>
                  <a:pt x="0" y="5562213"/>
                </a:lnTo>
                <a:lnTo>
                  <a:pt x="0" y="0"/>
                </a:lnTo>
                <a:close/>
              </a:path>
            </a:pathLst>
          </a:custGeom>
          <a:blipFill>
            <a:blip r:embed="rId4"/>
            <a:stretch>
              <a:fillRect l="0" t="0" r="0" b="0"/>
            </a:stretch>
          </a:blipFill>
        </p:spPr>
      </p:sp>
      <p:sp>
        <p:nvSpPr>
          <p:cNvPr name="Freeform 4" id="4"/>
          <p:cNvSpPr/>
          <p:nvPr/>
        </p:nvSpPr>
        <p:spPr>
          <a:xfrm flipH="false" flipV="false" rot="0">
            <a:off x="10131136" y="2537406"/>
            <a:ext cx="6722639" cy="5981171"/>
          </a:xfrm>
          <a:custGeom>
            <a:avLst/>
            <a:gdLst/>
            <a:ahLst/>
            <a:cxnLst/>
            <a:rect r="r" b="b" t="t" l="l"/>
            <a:pathLst>
              <a:path h="5981171" w="6722639">
                <a:moveTo>
                  <a:pt x="0" y="0"/>
                </a:moveTo>
                <a:lnTo>
                  <a:pt x="6722639" y="0"/>
                </a:lnTo>
                <a:lnTo>
                  <a:pt x="6722639" y="5981171"/>
                </a:lnTo>
                <a:lnTo>
                  <a:pt x="0" y="5981171"/>
                </a:lnTo>
                <a:lnTo>
                  <a:pt x="0" y="0"/>
                </a:lnTo>
                <a:close/>
              </a:path>
            </a:pathLst>
          </a:custGeom>
          <a:blipFill>
            <a:blip r:embed="rId5"/>
            <a:stretch>
              <a:fillRect l="0" t="0" r="0" b="0"/>
            </a:stretch>
          </a:blipFill>
        </p:spPr>
      </p:sp>
      <p:sp>
        <p:nvSpPr>
          <p:cNvPr name="Freeform 5" id="5"/>
          <p:cNvSpPr/>
          <p:nvPr/>
        </p:nvSpPr>
        <p:spPr>
          <a:xfrm flipH="false" flipV="false" rot="0">
            <a:off x="5935488" y="8943290"/>
            <a:ext cx="12352512" cy="630019"/>
          </a:xfrm>
          <a:custGeom>
            <a:avLst/>
            <a:gdLst/>
            <a:ahLst/>
            <a:cxnLst/>
            <a:rect r="r" b="b" t="t" l="l"/>
            <a:pathLst>
              <a:path h="630019" w="12352512">
                <a:moveTo>
                  <a:pt x="0" y="0"/>
                </a:moveTo>
                <a:lnTo>
                  <a:pt x="12352512" y="0"/>
                </a:lnTo>
                <a:lnTo>
                  <a:pt x="12352512" y="630020"/>
                </a:lnTo>
                <a:lnTo>
                  <a:pt x="0" y="630020"/>
                </a:lnTo>
                <a:lnTo>
                  <a:pt x="0" y="0"/>
                </a:lnTo>
                <a:close/>
              </a:path>
            </a:pathLst>
          </a:custGeom>
          <a:blipFill>
            <a:blip r:embed="rId6"/>
            <a:stretch>
              <a:fillRect l="0" t="0" r="0" b="0"/>
            </a:stretch>
          </a:blipFill>
        </p:spPr>
      </p:sp>
      <p:sp>
        <p:nvSpPr>
          <p:cNvPr name="TextBox 6" id="6"/>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Data Preprocessing-Cleaning</a:t>
            </a:r>
          </a:p>
        </p:txBody>
      </p:sp>
      <p:sp>
        <p:nvSpPr>
          <p:cNvPr name="TextBox 7" id="7"/>
          <p:cNvSpPr txBox="true"/>
          <p:nvPr/>
        </p:nvSpPr>
        <p:spPr>
          <a:xfrm rot="0">
            <a:off x="777959" y="2030094"/>
            <a:ext cx="4186144"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Removing NaN values:</a:t>
            </a:r>
          </a:p>
        </p:txBody>
      </p:sp>
      <p:sp>
        <p:nvSpPr>
          <p:cNvPr name="TextBox 8" id="8"/>
          <p:cNvSpPr txBox="true"/>
          <p:nvPr/>
        </p:nvSpPr>
        <p:spPr>
          <a:xfrm rot="0">
            <a:off x="9753682" y="1915794"/>
            <a:ext cx="8156864"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Removing categorical features with encoding: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4434" y="2537406"/>
            <a:ext cx="6930158" cy="6139167"/>
          </a:xfrm>
          <a:custGeom>
            <a:avLst/>
            <a:gdLst/>
            <a:ahLst/>
            <a:cxnLst/>
            <a:rect r="r" b="b" t="t" l="l"/>
            <a:pathLst>
              <a:path h="6139167" w="6930158">
                <a:moveTo>
                  <a:pt x="0" y="0"/>
                </a:moveTo>
                <a:lnTo>
                  <a:pt x="6930158" y="0"/>
                </a:lnTo>
                <a:lnTo>
                  <a:pt x="6930158" y="6139166"/>
                </a:lnTo>
                <a:lnTo>
                  <a:pt x="0" y="6139166"/>
                </a:lnTo>
                <a:lnTo>
                  <a:pt x="0" y="0"/>
                </a:lnTo>
                <a:close/>
              </a:path>
            </a:pathLst>
          </a:custGeom>
          <a:blipFill>
            <a:blip r:embed="rId4"/>
            <a:stretch>
              <a:fillRect l="0" t="0" r="0" b="0"/>
            </a:stretch>
          </a:blipFill>
        </p:spPr>
      </p:sp>
      <p:sp>
        <p:nvSpPr>
          <p:cNvPr name="Freeform 4" id="4"/>
          <p:cNvSpPr/>
          <p:nvPr/>
        </p:nvSpPr>
        <p:spPr>
          <a:xfrm flipH="false" flipV="false" rot="0">
            <a:off x="7929624" y="7079562"/>
            <a:ext cx="6667808" cy="3194020"/>
          </a:xfrm>
          <a:custGeom>
            <a:avLst/>
            <a:gdLst/>
            <a:ahLst/>
            <a:cxnLst/>
            <a:rect r="r" b="b" t="t" l="l"/>
            <a:pathLst>
              <a:path h="3194020" w="6667808">
                <a:moveTo>
                  <a:pt x="0" y="0"/>
                </a:moveTo>
                <a:lnTo>
                  <a:pt x="6667809" y="0"/>
                </a:lnTo>
                <a:lnTo>
                  <a:pt x="6667809" y="3194021"/>
                </a:lnTo>
                <a:lnTo>
                  <a:pt x="0" y="3194021"/>
                </a:lnTo>
                <a:lnTo>
                  <a:pt x="0" y="0"/>
                </a:lnTo>
                <a:close/>
              </a:path>
            </a:pathLst>
          </a:custGeom>
          <a:blipFill>
            <a:blip r:embed="rId5"/>
            <a:stretch>
              <a:fillRect l="0" t="0" r="0" b="0"/>
            </a:stretch>
          </a:blipFill>
        </p:spPr>
      </p:sp>
      <p:sp>
        <p:nvSpPr>
          <p:cNvPr name="TextBox 5" id="5"/>
          <p:cNvSpPr txBox="true"/>
          <p:nvPr/>
        </p:nvSpPr>
        <p:spPr>
          <a:xfrm rot="0">
            <a:off x="1028700" y="876300"/>
            <a:ext cx="13271784"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Data Preprocessing-Cleaning</a:t>
            </a:r>
          </a:p>
        </p:txBody>
      </p:sp>
      <p:sp>
        <p:nvSpPr>
          <p:cNvPr name="TextBox 6" id="6"/>
          <p:cNvSpPr txBox="true"/>
          <p:nvPr/>
        </p:nvSpPr>
        <p:spPr>
          <a:xfrm rot="0">
            <a:off x="777959" y="2030094"/>
            <a:ext cx="4186144"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Univariate Analysis:</a:t>
            </a:r>
          </a:p>
        </p:txBody>
      </p:sp>
      <p:sp>
        <p:nvSpPr>
          <p:cNvPr name="TextBox 7" id="7"/>
          <p:cNvSpPr txBox="true"/>
          <p:nvPr/>
        </p:nvSpPr>
        <p:spPr>
          <a:xfrm rot="0">
            <a:off x="7929624" y="6547156"/>
            <a:ext cx="5981022"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Dropping of student_id column:</a:t>
            </a:r>
          </a:p>
        </p:txBody>
      </p:sp>
      <p:sp>
        <p:nvSpPr>
          <p:cNvPr name="TextBox 8" id="8"/>
          <p:cNvSpPr txBox="true"/>
          <p:nvPr/>
        </p:nvSpPr>
        <p:spPr>
          <a:xfrm rot="0">
            <a:off x="7929624" y="2527305"/>
            <a:ext cx="9490411" cy="4107761"/>
          </a:xfrm>
          <a:prstGeom prst="rect">
            <a:avLst/>
          </a:prstGeom>
        </p:spPr>
        <p:txBody>
          <a:bodyPr anchor="t" rtlCol="false" tIns="0" lIns="0" bIns="0" rIns="0">
            <a:spAutoFit/>
          </a:bodyPr>
          <a:lstStyle/>
          <a:p>
            <a:pPr marL="626567" indent="-313284" lvl="1">
              <a:lnSpc>
                <a:spcPts val="4062"/>
              </a:lnSpc>
              <a:buFont typeface="Arial"/>
              <a:buChar char="•"/>
            </a:pPr>
            <a:r>
              <a:rPr lang="en-US" sz="2902">
                <a:solidFill>
                  <a:srgbClr val="000000"/>
                </a:solidFill>
                <a:latin typeface="Raleway Bold"/>
              </a:rPr>
              <a:t>1 indicates a perfect positive correlation</a:t>
            </a:r>
          </a:p>
          <a:p>
            <a:pPr marL="626567" indent="-313284" lvl="1">
              <a:lnSpc>
                <a:spcPts val="4062"/>
              </a:lnSpc>
              <a:buFont typeface="Arial"/>
              <a:buChar char="•"/>
            </a:pPr>
            <a:r>
              <a:rPr lang="en-US" sz="2902">
                <a:solidFill>
                  <a:srgbClr val="000000"/>
                </a:solidFill>
                <a:latin typeface="Raleway Bold"/>
              </a:rPr>
              <a:t>-1 indicates a perfect negative correlation</a:t>
            </a:r>
          </a:p>
          <a:p>
            <a:pPr marL="626567" indent="-313284" lvl="1">
              <a:lnSpc>
                <a:spcPts val="4062"/>
              </a:lnSpc>
              <a:buFont typeface="Arial"/>
              <a:buChar char="•"/>
            </a:pPr>
            <a:r>
              <a:rPr lang="en-US" sz="2902">
                <a:solidFill>
                  <a:srgbClr val="000000"/>
                </a:solidFill>
                <a:latin typeface="Raleway Bold"/>
              </a:rPr>
              <a:t>0 indicates no correlation</a:t>
            </a:r>
          </a:p>
          <a:p>
            <a:pPr>
              <a:lnSpc>
                <a:spcPts val="4062"/>
              </a:lnSpc>
            </a:pPr>
          </a:p>
          <a:p>
            <a:pPr>
              <a:lnSpc>
                <a:spcPts val="4062"/>
              </a:lnSpc>
            </a:pPr>
            <a:r>
              <a:rPr lang="en-US" sz="2902">
                <a:solidFill>
                  <a:srgbClr val="000000"/>
                </a:solidFill>
                <a:latin typeface="Raleway Bold"/>
              </a:rPr>
              <a:t>From this matrix, we can see that student ID does not have a correlation with scores, therefore we are going to drop the column.</a:t>
            </a:r>
          </a:p>
          <a:p>
            <a:pPr>
              <a:lnSpc>
                <a:spcPts val="406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14147"/>
            <a:ext cx="8115300" cy="4006201"/>
          </a:xfrm>
          <a:custGeom>
            <a:avLst/>
            <a:gdLst/>
            <a:ahLst/>
            <a:cxnLst/>
            <a:rect r="r" b="b" t="t" l="l"/>
            <a:pathLst>
              <a:path h="4006201" w="8115300">
                <a:moveTo>
                  <a:pt x="0" y="0"/>
                </a:moveTo>
                <a:lnTo>
                  <a:pt x="8115300" y="0"/>
                </a:lnTo>
                <a:lnTo>
                  <a:pt x="8115300" y="4006201"/>
                </a:lnTo>
                <a:lnTo>
                  <a:pt x="0" y="4006201"/>
                </a:lnTo>
                <a:lnTo>
                  <a:pt x="0" y="0"/>
                </a:lnTo>
                <a:close/>
              </a:path>
            </a:pathLst>
          </a:custGeom>
          <a:blipFill>
            <a:blip r:embed="rId4"/>
            <a:stretch>
              <a:fillRect l="0" t="0" r="0" b="0"/>
            </a:stretch>
          </a:blipFill>
        </p:spPr>
      </p:sp>
      <p:sp>
        <p:nvSpPr>
          <p:cNvPr name="Freeform 4" id="4"/>
          <p:cNvSpPr/>
          <p:nvPr/>
        </p:nvSpPr>
        <p:spPr>
          <a:xfrm flipH="false" flipV="false" rot="0">
            <a:off x="1028700" y="2497109"/>
            <a:ext cx="12744419" cy="1016988"/>
          </a:xfrm>
          <a:custGeom>
            <a:avLst/>
            <a:gdLst/>
            <a:ahLst/>
            <a:cxnLst/>
            <a:rect r="r" b="b" t="t" l="l"/>
            <a:pathLst>
              <a:path h="1016988" w="12744419">
                <a:moveTo>
                  <a:pt x="0" y="0"/>
                </a:moveTo>
                <a:lnTo>
                  <a:pt x="12744419" y="0"/>
                </a:lnTo>
                <a:lnTo>
                  <a:pt x="12744419" y="1016988"/>
                </a:lnTo>
                <a:lnTo>
                  <a:pt x="0" y="1016988"/>
                </a:lnTo>
                <a:lnTo>
                  <a:pt x="0" y="0"/>
                </a:lnTo>
                <a:close/>
              </a:path>
            </a:pathLst>
          </a:custGeom>
          <a:blipFill>
            <a:blip r:embed="rId5"/>
            <a:stretch>
              <a:fillRect l="0" t="0" r="0" b="0"/>
            </a:stretch>
          </a:blipFill>
        </p:spPr>
      </p:sp>
      <p:sp>
        <p:nvSpPr>
          <p:cNvPr name="TextBox 5" id="5"/>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Data Preprocessing-Standardize</a:t>
            </a:r>
          </a:p>
        </p:txBody>
      </p:sp>
      <p:sp>
        <p:nvSpPr>
          <p:cNvPr name="TextBox 6" id="6"/>
          <p:cNvSpPr txBox="true"/>
          <p:nvPr/>
        </p:nvSpPr>
        <p:spPr>
          <a:xfrm rot="0">
            <a:off x="9637519" y="3607489"/>
            <a:ext cx="8271201" cy="6679511"/>
          </a:xfrm>
          <a:prstGeom prst="rect">
            <a:avLst/>
          </a:prstGeom>
        </p:spPr>
        <p:txBody>
          <a:bodyPr anchor="t" rtlCol="false" tIns="0" lIns="0" bIns="0" rIns="0">
            <a:spAutoFit/>
          </a:bodyPr>
          <a:lstStyle/>
          <a:p>
            <a:pPr marL="626567" indent="-313284" lvl="1">
              <a:lnSpc>
                <a:spcPts val="4062"/>
              </a:lnSpc>
              <a:buFont typeface="Arial"/>
              <a:buChar char="•"/>
            </a:pPr>
            <a:r>
              <a:rPr lang="en-US" sz="2902">
                <a:solidFill>
                  <a:srgbClr val="000000"/>
                </a:solidFill>
                <a:latin typeface="Raleway Bold"/>
              </a:rPr>
              <a:t>Z-Score Standardization (Standard Scaler)</a:t>
            </a:r>
          </a:p>
          <a:p>
            <a:pPr marL="1253134" indent="-417711" lvl="2">
              <a:lnSpc>
                <a:spcPts val="4062"/>
              </a:lnSpc>
              <a:buFont typeface="Arial"/>
              <a:buChar char="⚬"/>
            </a:pPr>
            <a:r>
              <a:rPr lang="en-US" sz="2902">
                <a:solidFill>
                  <a:srgbClr val="000000"/>
                </a:solidFill>
                <a:latin typeface="Raleway Bold"/>
              </a:rPr>
              <a:t>This is good for preserving the original distribution and shape.</a:t>
            </a:r>
          </a:p>
          <a:p>
            <a:pPr marL="1253134" indent="-417711" lvl="2">
              <a:lnSpc>
                <a:spcPts val="4062"/>
              </a:lnSpc>
              <a:buFont typeface="Arial"/>
              <a:buChar char="⚬"/>
            </a:pPr>
            <a:r>
              <a:rPr lang="en-US" sz="2902">
                <a:solidFill>
                  <a:srgbClr val="000000"/>
                </a:solidFill>
                <a:latin typeface="Raleway Bold"/>
              </a:rPr>
              <a:t>  Gives Gaussian Distribution</a:t>
            </a:r>
          </a:p>
          <a:p>
            <a:pPr marL="626567" indent="-313284" lvl="1">
              <a:lnSpc>
                <a:spcPts val="4062"/>
              </a:lnSpc>
              <a:buFont typeface="Arial"/>
              <a:buChar char="•"/>
            </a:pPr>
            <a:r>
              <a:rPr lang="en-US" sz="2902">
                <a:solidFill>
                  <a:srgbClr val="000000"/>
                </a:solidFill>
                <a:latin typeface="Raleway Bold"/>
              </a:rPr>
              <a:t>Min-Max Scaling</a:t>
            </a:r>
          </a:p>
          <a:p>
            <a:pPr marL="1253134" indent="-417711" lvl="2">
              <a:lnSpc>
                <a:spcPts val="4062"/>
              </a:lnSpc>
              <a:buFont typeface="Arial"/>
              <a:buChar char="⚬"/>
            </a:pPr>
            <a:r>
              <a:rPr lang="en-US" sz="2902">
                <a:solidFill>
                  <a:srgbClr val="000000"/>
                </a:solidFill>
                <a:latin typeface="Raleway Bold"/>
              </a:rPr>
              <a:t>Useful when wanting to preserve the relationships between data points.</a:t>
            </a:r>
          </a:p>
          <a:p>
            <a:pPr marL="1253134" indent="-417711" lvl="2">
              <a:lnSpc>
                <a:spcPts val="4062"/>
              </a:lnSpc>
              <a:buFont typeface="Arial"/>
              <a:buChar char="⚬"/>
            </a:pPr>
            <a:r>
              <a:rPr lang="en-US" sz="2902">
                <a:solidFill>
                  <a:srgbClr val="000000"/>
                </a:solidFill>
                <a:latin typeface="Raleway Bold"/>
              </a:rPr>
              <a:t>Cannot handle outliers.</a:t>
            </a:r>
          </a:p>
          <a:p>
            <a:pPr marL="1253134" indent="-417711" lvl="2">
              <a:lnSpc>
                <a:spcPts val="4062"/>
              </a:lnSpc>
              <a:buFont typeface="Arial"/>
              <a:buChar char="⚬"/>
            </a:pPr>
          </a:p>
          <a:p>
            <a:pPr>
              <a:lnSpc>
                <a:spcPts val="4062"/>
              </a:lnSpc>
            </a:pPr>
            <a:r>
              <a:rPr lang="en-US" sz="2902">
                <a:solidFill>
                  <a:srgbClr val="000000"/>
                </a:solidFill>
                <a:latin typeface="Raleway Bold"/>
              </a:rPr>
              <a:t>We will be using standard scaler in this case as our data has many outliers according to EDA.</a:t>
            </a:r>
          </a:p>
          <a:p>
            <a:pPr>
              <a:lnSpc>
                <a:spcPts val="406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547" y="2537406"/>
            <a:ext cx="9715589" cy="4279486"/>
          </a:xfrm>
          <a:custGeom>
            <a:avLst/>
            <a:gdLst/>
            <a:ahLst/>
            <a:cxnLst/>
            <a:rect r="r" b="b" t="t" l="l"/>
            <a:pathLst>
              <a:path h="4279486" w="9715589">
                <a:moveTo>
                  <a:pt x="0" y="0"/>
                </a:moveTo>
                <a:lnTo>
                  <a:pt x="9715589" y="0"/>
                </a:lnTo>
                <a:lnTo>
                  <a:pt x="9715589" y="4279485"/>
                </a:lnTo>
                <a:lnTo>
                  <a:pt x="0" y="4279485"/>
                </a:lnTo>
                <a:lnTo>
                  <a:pt x="0" y="0"/>
                </a:lnTo>
                <a:close/>
              </a:path>
            </a:pathLst>
          </a:custGeom>
          <a:blipFill>
            <a:blip r:embed="rId4"/>
            <a:stretch>
              <a:fillRect l="0" t="0" r="0" b="0"/>
            </a:stretch>
          </a:blipFill>
        </p:spPr>
      </p:sp>
      <p:sp>
        <p:nvSpPr>
          <p:cNvPr name="Freeform 4" id="4"/>
          <p:cNvSpPr/>
          <p:nvPr/>
        </p:nvSpPr>
        <p:spPr>
          <a:xfrm flipH="false" flipV="false" rot="0">
            <a:off x="415547" y="6816891"/>
            <a:ext cx="8553032" cy="3186424"/>
          </a:xfrm>
          <a:custGeom>
            <a:avLst/>
            <a:gdLst/>
            <a:ahLst/>
            <a:cxnLst/>
            <a:rect r="r" b="b" t="t" l="l"/>
            <a:pathLst>
              <a:path h="3186424" w="8553032">
                <a:moveTo>
                  <a:pt x="0" y="0"/>
                </a:moveTo>
                <a:lnTo>
                  <a:pt x="8553032" y="0"/>
                </a:lnTo>
                <a:lnTo>
                  <a:pt x="8553032" y="3186424"/>
                </a:lnTo>
                <a:lnTo>
                  <a:pt x="0" y="3186424"/>
                </a:lnTo>
                <a:lnTo>
                  <a:pt x="0" y="0"/>
                </a:lnTo>
                <a:close/>
              </a:path>
            </a:pathLst>
          </a:custGeom>
          <a:blipFill>
            <a:blip r:embed="rId5"/>
            <a:stretch>
              <a:fillRect l="0" t="0" r="0" b="0"/>
            </a:stretch>
          </a:blipFill>
        </p:spPr>
      </p:sp>
      <p:sp>
        <p:nvSpPr>
          <p:cNvPr name="TextBox 5" id="5"/>
          <p:cNvSpPr txBox="true"/>
          <p:nvPr/>
        </p:nvSpPr>
        <p:spPr>
          <a:xfrm rot="0">
            <a:off x="415547" y="876300"/>
            <a:ext cx="19059702"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kmeans random k value</a:t>
            </a:r>
          </a:p>
        </p:txBody>
      </p:sp>
      <p:sp>
        <p:nvSpPr>
          <p:cNvPr name="TextBox 6" id="6"/>
          <p:cNvSpPr txBox="true"/>
          <p:nvPr/>
        </p:nvSpPr>
        <p:spPr>
          <a:xfrm rot="0">
            <a:off x="415547" y="2030094"/>
            <a:ext cx="10253603"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I first do on a random k cluster  on kmeans to test 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1256" y="2347146"/>
            <a:ext cx="4335390" cy="4456943"/>
          </a:xfrm>
          <a:custGeom>
            <a:avLst/>
            <a:gdLst/>
            <a:ahLst/>
            <a:cxnLst/>
            <a:rect r="r" b="b" t="t" l="l"/>
            <a:pathLst>
              <a:path h="4456943" w="4335390">
                <a:moveTo>
                  <a:pt x="0" y="0"/>
                </a:moveTo>
                <a:lnTo>
                  <a:pt x="4335390" y="0"/>
                </a:lnTo>
                <a:lnTo>
                  <a:pt x="4335390" y="4456944"/>
                </a:lnTo>
                <a:lnTo>
                  <a:pt x="0" y="4456944"/>
                </a:lnTo>
                <a:lnTo>
                  <a:pt x="0" y="0"/>
                </a:lnTo>
                <a:close/>
              </a:path>
            </a:pathLst>
          </a:custGeom>
          <a:blipFill>
            <a:blip r:embed="rId4"/>
            <a:stretch>
              <a:fillRect l="0" t="0" r="0" b="0"/>
            </a:stretch>
          </a:blipFill>
        </p:spPr>
      </p:sp>
      <p:sp>
        <p:nvSpPr>
          <p:cNvPr name="Freeform 4" id="4"/>
          <p:cNvSpPr/>
          <p:nvPr/>
        </p:nvSpPr>
        <p:spPr>
          <a:xfrm flipH="false" flipV="false" rot="0">
            <a:off x="5778951" y="2347146"/>
            <a:ext cx="9059106" cy="3565039"/>
          </a:xfrm>
          <a:custGeom>
            <a:avLst/>
            <a:gdLst/>
            <a:ahLst/>
            <a:cxnLst/>
            <a:rect r="r" b="b" t="t" l="l"/>
            <a:pathLst>
              <a:path h="3565039" w="9059106">
                <a:moveTo>
                  <a:pt x="0" y="0"/>
                </a:moveTo>
                <a:lnTo>
                  <a:pt x="9059105" y="0"/>
                </a:lnTo>
                <a:lnTo>
                  <a:pt x="9059105" y="3565039"/>
                </a:lnTo>
                <a:lnTo>
                  <a:pt x="0" y="3565039"/>
                </a:lnTo>
                <a:lnTo>
                  <a:pt x="0" y="0"/>
                </a:lnTo>
                <a:close/>
              </a:path>
            </a:pathLst>
          </a:custGeom>
          <a:blipFill>
            <a:blip r:embed="rId5"/>
            <a:stretch>
              <a:fillRect l="0" t="0" r="0" b="0"/>
            </a:stretch>
          </a:blipFill>
        </p:spPr>
      </p:sp>
      <p:sp>
        <p:nvSpPr>
          <p:cNvPr name="Freeform 5" id="5"/>
          <p:cNvSpPr/>
          <p:nvPr/>
        </p:nvSpPr>
        <p:spPr>
          <a:xfrm flipH="false" flipV="false" rot="0">
            <a:off x="4896683" y="5912185"/>
            <a:ext cx="5697658" cy="4483136"/>
          </a:xfrm>
          <a:custGeom>
            <a:avLst/>
            <a:gdLst/>
            <a:ahLst/>
            <a:cxnLst/>
            <a:rect r="r" b="b" t="t" l="l"/>
            <a:pathLst>
              <a:path h="4483136" w="5697658">
                <a:moveTo>
                  <a:pt x="0" y="0"/>
                </a:moveTo>
                <a:lnTo>
                  <a:pt x="5697658" y="0"/>
                </a:lnTo>
                <a:lnTo>
                  <a:pt x="5697658" y="4483136"/>
                </a:lnTo>
                <a:lnTo>
                  <a:pt x="0" y="4483136"/>
                </a:lnTo>
                <a:lnTo>
                  <a:pt x="0" y="0"/>
                </a:lnTo>
                <a:close/>
              </a:path>
            </a:pathLst>
          </a:custGeom>
          <a:blipFill>
            <a:blip r:embed="rId6"/>
            <a:stretch>
              <a:fillRect l="0" t="0" r="0" b="0"/>
            </a:stretch>
          </a:blipFill>
        </p:spPr>
      </p:sp>
      <p:sp>
        <p:nvSpPr>
          <p:cNvPr name="TextBox 6" id="6"/>
          <p:cNvSpPr txBox="true"/>
          <p:nvPr/>
        </p:nvSpPr>
        <p:spPr>
          <a:xfrm rot="0">
            <a:off x="1028700" y="876300"/>
            <a:ext cx="16568305"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Building - Visualizing</a:t>
            </a:r>
          </a:p>
        </p:txBody>
      </p:sp>
      <p:sp>
        <p:nvSpPr>
          <p:cNvPr name="TextBox 7" id="7"/>
          <p:cNvSpPr txBox="true"/>
          <p:nvPr/>
        </p:nvSpPr>
        <p:spPr>
          <a:xfrm rot="0">
            <a:off x="211256" y="1839835"/>
            <a:ext cx="3100880"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Age and cluster:</a:t>
            </a:r>
          </a:p>
        </p:txBody>
      </p:sp>
      <p:sp>
        <p:nvSpPr>
          <p:cNvPr name="TextBox 8" id="8"/>
          <p:cNvSpPr txBox="true"/>
          <p:nvPr/>
        </p:nvSpPr>
        <p:spPr>
          <a:xfrm rot="0">
            <a:off x="5778951" y="1839835"/>
            <a:ext cx="4815391"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Score and cluster:</a:t>
            </a:r>
          </a:p>
        </p:txBody>
      </p:sp>
      <p:sp>
        <p:nvSpPr>
          <p:cNvPr name="TextBox 9" id="9"/>
          <p:cNvSpPr txBox="true"/>
          <p:nvPr/>
        </p:nvSpPr>
        <p:spPr>
          <a:xfrm rot="0">
            <a:off x="1028700" y="6987792"/>
            <a:ext cx="4815391" cy="507311"/>
          </a:xfrm>
          <a:prstGeom prst="rect">
            <a:avLst/>
          </a:prstGeom>
        </p:spPr>
        <p:txBody>
          <a:bodyPr anchor="t" rtlCol="false" tIns="0" lIns="0" bIns="0" rIns="0">
            <a:spAutoFit/>
          </a:bodyPr>
          <a:lstStyle/>
          <a:p>
            <a:pPr>
              <a:lnSpc>
                <a:spcPts val="4062"/>
              </a:lnSpc>
              <a:spcBef>
                <a:spcPct val="0"/>
              </a:spcBef>
            </a:pPr>
            <a:r>
              <a:rPr lang="en-US" sz="2902">
                <a:solidFill>
                  <a:srgbClr val="000000"/>
                </a:solidFill>
                <a:latin typeface="Raleway Bold"/>
              </a:rPr>
              <a:t>Genders with cluster: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105814" y="705446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82176" y="2096769"/>
            <a:ext cx="12323649" cy="3989820"/>
          </a:xfrm>
          <a:custGeom>
            <a:avLst/>
            <a:gdLst/>
            <a:ahLst/>
            <a:cxnLst/>
            <a:rect r="r" b="b" t="t" l="l"/>
            <a:pathLst>
              <a:path h="3989820" w="12323649">
                <a:moveTo>
                  <a:pt x="0" y="0"/>
                </a:moveTo>
                <a:lnTo>
                  <a:pt x="12323648" y="0"/>
                </a:lnTo>
                <a:lnTo>
                  <a:pt x="12323648" y="3989821"/>
                </a:lnTo>
                <a:lnTo>
                  <a:pt x="0" y="3989821"/>
                </a:lnTo>
                <a:lnTo>
                  <a:pt x="0" y="0"/>
                </a:lnTo>
                <a:close/>
              </a:path>
            </a:pathLst>
          </a:custGeom>
          <a:blipFill>
            <a:blip r:embed="rId4"/>
            <a:stretch>
              <a:fillRect l="0" t="0" r="0" b="0"/>
            </a:stretch>
          </a:blipFill>
        </p:spPr>
      </p:sp>
      <p:sp>
        <p:nvSpPr>
          <p:cNvPr name="TextBox 4" id="4"/>
          <p:cNvSpPr txBox="true"/>
          <p:nvPr/>
        </p:nvSpPr>
        <p:spPr>
          <a:xfrm rot="0">
            <a:off x="118838" y="876300"/>
            <a:ext cx="18169162" cy="1220469"/>
          </a:xfrm>
          <a:prstGeom prst="rect">
            <a:avLst/>
          </a:prstGeom>
        </p:spPr>
        <p:txBody>
          <a:bodyPr anchor="t" rtlCol="false" tIns="0" lIns="0" bIns="0" rIns="0">
            <a:spAutoFit/>
          </a:bodyPr>
          <a:lstStyle/>
          <a:p>
            <a:pPr marL="0" indent="0" lvl="0">
              <a:lnSpc>
                <a:spcPts val="9800"/>
              </a:lnSpc>
              <a:spcBef>
                <a:spcPct val="0"/>
              </a:spcBef>
            </a:pPr>
            <a:r>
              <a:rPr lang="en-US" sz="7000">
                <a:solidFill>
                  <a:srgbClr val="05066D"/>
                </a:solidFill>
                <a:latin typeface="Cocomat Pro Bold"/>
              </a:rPr>
              <a:t>Model Improvements- Silhouette/Intertia</a:t>
            </a:r>
          </a:p>
        </p:txBody>
      </p:sp>
      <p:sp>
        <p:nvSpPr>
          <p:cNvPr name="TextBox 5" id="5"/>
          <p:cNvSpPr txBox="true"/>
          <p:nvPr/>
        </p:nvSpPr>
        <p:spPr>
          <a:xfrm rot="0">
            <a:off x="321471" y="6253124"/>
            <a:ext cx="17966529" cy="4107761"/>
          </a:xfrm>
          <a:prstGeom prst="rect">
            <a:avLst/>
          </a:prstGeom>
        </p:spPr>
        <p:txBody>
          <a:bodyPr anchor="t" rtlCol="false" tIns="0" lIns="0" bIns="0" rIns="0">
            <a:spAutoFit/>
          </a:bodyPr>
          <a:lstStyle/>
          <a:p>
            <a:pPr marL="626567" indent="-313284" lvl="1">
              <a:lnSpc>
                <a:spcPts val="4062"/>
              </a:lnSpc>
              <a:buFont typeface="Arial"/>
              <a:buChar char="•"/>
            </a:pPr>
            <a:r>
              <a:rPr lang="en-US" sz="2902">
                <a:solidFill>
                  <a:srgbClr val="000000"/>
                </a:solidFill>
                <a:latin typeface="Raleway Bold"/>
              </a:rPr>
              <a:t>A better Silhouette score indicates better separation, and generally means a better model.</a:t>
            </a:r>
          </a:p>
          <a:p>
            <a:pPr marL="626567" indent="-313284" lvl="1">
              <a:lnSpc>
                <a:spcPts val="4062"/>
              </a:lnSpc>
              <a:buFont typeface="Arial"/>
              <a:buChar char="•"/>
            </a:pPr>
            <a:r>
              <a:rPr lang="en-US" sz="2902">
                <a:solidFill>
                  <a:srgbClr val="000000"/>
                </a:solidFill>
                <a:latin typeface="Raleway Bold"/>
              </a:rPr>
              <a:t>A lower inertia score indicates a better defined cluster, and generally a better model.</a:t>
            </a:r>
          </a:p>
          <a:p>
            <a:pPr marL="626567" indent="-313284" lvl="1">
              <a:lnSpc>
                <a:spcPts val="4062"/>
              </a:lnSpc>
              <a:buFont typeface="Arial"/>
              <a:buChar char="•"/>
            </a:pPr>
            <a:r>
              <a:rPr lang="en-US" sz="2902">
                <a:solidFill>
                  <a:srgbClr val="000000"/>
                </a:solidFill>
                <a:latin typeface="Raleway Bold"/>
              </a:rPr>
              <a:t>We can see that Inertia decreases with the amount of clusters, while the Silhouette coefficient increases and peaks at 2 clusters. Then it decreases towards 6 clusters, and increases again towards 10 clusters.</a:t>
            </a:r>
          </a:p>
          <a:p>
            <a:pPr marL="626567" indent="-313284" lvl="1">
              <a:lnSpc>
                <a:spcPts val="4062"/>
              </a:lnSpc>
              <a:buFont typeface="Arial"/>
              <a:buChar char="•"/>
            </a:pPr>
            <a:r>
              <a:rPr lang="en-US" sz="2902">
                <a:solidFill>
                  <a:srgbClr val="000000"/>
                </a:solidFill>
                <a:latin typeface="Raleway Bold"/>
              </a:rPr>
              <a:t>Even though the silhouette score at 2 is higher that at 3, it has a significantly lower Inertia score. Thus I will be going with 3 clusters.</a:t>
            </a:r>
          </a:p>
          <a:p>
            <a:pPr>
              <a:lnSpc>
                <a:spcPts val="406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DAF8Ny2Ch7g</dc:identifier>
  <dcterms:modified xsi:type="dcterms:W3CDTF">2011-08-01T06:04:30Z</dcterms:modified>
  <cp:revision>1</cp:revision>
  <dc:title>ST1511 AIML CA2 Student Segmentation</dc:title>
</cp:coreProperties>
</file>